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302" r:id="rId12"/>
    <p:sldId id="303" r:id="rId13"/>
    <p:sldId id="266" r:id="rId14"/>
    <p:sldId id="274" r:id="rId15"/>
    <p:sldId id="283" r:id="rId16"/>
    <p:sldId id="284" r:id="rId17"/>
    <p:sldId id="285" r:id="rId18"/>
    <p:sldId id="297" r:id="rId19"/>
    <p:sldId id="298" r:id="rId20"/>
    <p:sldId id="299" r:id="rId21"/>
    <p:sldId id="304" r:id="rId22"/>
    <p:sldId id="300" r:id="rId23"/>
  </p:sldIdLst>
  <p:sldSz cx="13004800" cy="9753600"/>
  <p:notesSz cx="6858000" cy="9144000"/>
  <p:embeddedFontLst>
    <p:embeddedFont>
      <p:font typeface="Helvetica Neue" charset="0"/>
      <p:regular r:id="rId25"/>
      <p:bold r:id="rId26"/>
      <p:italic r:id="rId27"/>
      <p:boldItalic r:id="rId28"/>
    </p:embeddedFont>
    <p:embeddedFont>
      <p:font typeface="Bodoni"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9h+MmDgvwFENM8lkoVJp6wUoG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1380"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650356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hoto - Horizontal" type="tx">
  <p:cSld name="TITLE_AND_BODY">
    <p:spTree>
      <p:nvGrpSpPr>
        <p:cNvPr id="1" name="Shape 11"/>
        <p:cNvGrpSpPr/>
        <p:nvPr/>
      </p:nvGrpSpPr>
      <p:grpSpPr>
        <a:xfrm>
          <a:off x="0" y="0"/>
          <a:ext cx="0" cy="0"/>
          <a:chOff x="0" y="0"/>
          <a:chExt cx="0" cy="0"/>
        </a:xfrm>
      </p:grpSpPr>
      <p:cxnSp>
        <p:nvCxnSpPr>
          <p:cNvPr id="12" name="Google Shape;12;p22"/>
          <p:cNvCxnSpPr/>
          <p:nvPr/>
        </p:nvCxnSpPr>
        <p:spPr>
          <a:xfrm rot="10800000" flipH="1">
            <a:off x="7994302" y="7053555"/>
            <a:ext cx="1" cy="1642759"/>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13" name="Google Shape;13;p22"/>
          <p:cNvCxnSpPr/>
          <p:nvPr/>
        </p:nvCxnSpPr>
        <p:spPr>
          <a:xfrm>
            <a:off x="508000" y="9131300"/>
            <a:ext cx="11999453"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14" name="Google Shape;14;p22"/>
          <p:cNvCxnSpPr/>
          <p:nvPr/>
        </p:nvCxnSpPr>
        <p:spPr>
          <a:xfrm>
            <a:off x="508000" y="6629400"/>
            <a:ext cx="12000019"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15" name="Google Shape;15;p22"/>
          <p:cNvCxnSpPr/>
          <p:nvPr/>
        </p:nvCxnSpPr>
        <p:spPr>
          <a:xfrm rot="10800000" flipH="1">
            <a:off x="7994302" y="7053555"/>
            <a:ext cx="1" cy="1642759"/>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16" name="Google Shape;16;p22"/>
          <p:cNvSpPr txBox="1">
            <a:spLocks noGrp="1"/>
          </p:cNvSpPr>
          <p:nvPr>
            <p:ph type="body" idx="1"/>
          </p:nvPr>
        </p:nvSpPr>
        <p:spPr>
          <a:xfrm>
            <a:off x="508000" y="6096000"/>
            <a:ext cx="7200900" cy="508000"/>
          </a:xfrm>
          <a:prstGeom prst="rect">
            <a:avLst/>
          </a:prstGeom>
          <a:noFill/>
          <a:ln>
            <a:noFill/>
          </a:ln>
        </p:spPr>
        <p:txBody>
          <a:bodyPr spcFirstLastPara="1" wrap="square" lIns="50800" tIns="50800" rIns="50800" bIns="50800" anchor="ctr" anchorCtr="0">
            <a:sp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17" name="Google Shape;17;p22"/>
          <p:cNvSpPr>
            <a:spLocks noGrp="1"/>
          </p:cNvSpPr>
          <p:nvPr>
            <p:ph type="pic" idx="2"/>
          </p:nvPr>
        </p:nvSpPr>
        <p:spPr>
          <a:xfrm>
            <a:off x="584200" y="558800"/>
            <a:ext cx="11823700" cy="7086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18" name="Google Shape;18;p22"/>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19" name="Google Shape;19;p22"/>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414141"/>
              </a:buClr>
              <a:buSzPts val="2400"/>
              <a:buFont typeface="Palatino"/>
              <a:buNone/>
              <a:defRPr sz="2400"/>
            </a:lvl1pPr>
            <a:lvl2pPr marL="914400" lvl="1" indent="-228600" algn="l">
              <a:lnSpc>
                <a:spcPct val="100000"/>
              </a:lnSpc>
              <a:spcBef>
                <a:spcPts val="0"/>
              </a:spcBef>
              <a:spcAft>
                <a:spcPts val="0"/>
              </a:spcAft>
              <a:buClr>
                <a:srgbClr val="414141"/>
              </a:buClr>
              <a:buSzPts val="2400"/>
              <a:buFont typeface="Palatino"/>
              <a:buNone/>
              <a:defRPr sz="2400"/>
            </a:lvl2pPr>
            <a:lvl3pPr marL="1371600" lvl="2" indent="-228600" algn="l">
              <a:lnSpc>
                <a:spcPct val="100000"/>
              </a:lnSpc>
              <a:spcBef>
                <a:spcPts val="0"/>
              </a:spcBef>
              <a:spcAft>
                <a:spcPts val="0"/>
              </a:spcAft>
              <a:buClr>
                <a:srgbClr val="414141"/>
              </a:buClr>
              <a:buSzPts val="2400"/>
              <a:buFont typeface="Palatino"/>
              <a:buNone/>
              <a:defRPr sz="2400"/>
            </a:lvl3pPr>
            <a:lvl4pPr marL="1828800" lvl="3" indent="-228600" algn="l">
              <a:lnSpc>
                <a:spcPct val="100000"/>
              </a:lnSpc>
              <a:spcBef>
                <a:spcPts val="0"/>
              </a:spcBef>
              <a:spcAft>
                <a:spcPts val="0"/>
              </a:spcAft>
              <a:buClr>
                <a:srgbClr val="414141"/>
              </a:buClr>
              <a:buSzPts val="2400"/>
              <a:buFont typeface="Palatino"/>
              <a:buNone/>
              <a:defRPr sz="2400"/>
            </a:lvl4pPr>
            <a:lvl5pPr marL="2286000" lvl="4" indent="-228600" algn="l">
              <a:lnSpc>
                <a:spcPct val="100000"/>
              </a:lnSpc>
              <a:spcBef>
                <a:spcPts val="0"/>
              </a:spcBef>
              <a:spcAft>
                <a:spcPts val="0"/>
              </a:spcAft>
              <a:buClr>
                <a:srgbClr val="414141"/>
              </a:buClr>
              <a:buSzPts val="2400"/>
              <a:buFont typeface="Palatino"/>
              <a:buNone/>
              <a:defRPr sz="2400"/>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20" name="Google Shape;20;p22"/>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62"/>
        <p:cNvGrpSpPr/>
        <p:nvPr/>
      </p:nvGrpSpPr>
      <p:grpSpPr>
        <a:xfrm>
          <a:off x="0" y="0"/>
          <a:ext cx="0" cy="0"/>
          <a:chOff x="0" y="0"/>
          <a:chExt cx="0" cy="0"/>
        </a:xfrm>
      </p:grpSpPr>
      <p:sp>
        <p:nvSpPr>
          <p:cNvPr id="63" name="Google Shape;63;p32"/>
          <p:cNvSpPr>
            <a:spLocks noGrp="1"/>
          </p:cNvSpPr>
          <p:nvPr>
            <p:ph type="pic" idx="2"/>
          </p:nvPr>
        </p:nvSpPr>
        <p:spPr>
          <a:xfrm>
            <a:off x="6260986" y="4406900"/>
            <a:ext cx="6697779" cy="471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64" name="Google Shape;64;p32"/>
          <p:cNvSpPr>
            <a:spLocks noGrp="1"/>
          </p:cNvSpPr>
          <p:nvPr>
            <p:ph type="pic" idx="3"/>
          </p:nvPr>
        </p:nvSpPr>
        <p:spPr>
          <a:xfrm>
            <a:off x="6680200" y="635000"/>
            <a:ext cx="5829301" cy="3517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65" name="Google Shape;65;p32"/>
          <p:cNvSpPr>
            <a:spLocks noGrp="1"/>
          </p:cNvSpPr>
          <p:nvPr>
            <p:ph type="pic" idx="4"/>
          </p:nvPr>
        </p:nvSpPr>
        <p:spPr>
          <a:xfrm>
            <a:off x="482600" y="609600"/>
            <a:ext cx="5728881" cy="8394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66" name="Google Shape;66;p32"/>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67"/>
        <p:cNvGrpSpPr/>
        <p:nvPr/>
      </p:nvGrpSpPr>
      <p:grpSpPr>
        <a:xfrm>
          <a:off x="0" y="0"/>
          <a:ext cx="0" cy="0"/>
          <a:chOff x="0" y="0"/>
          <a:chExt cx="0" cy="0"/>
        </a:xfrm>
      </p:grpSpPr>
      <p:sp>
        <p:nvSpPr>
          <p:cNvPr id="68" name="Google Shape;68;p33"/>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Centre">
  <p:cSld name="Title - Centre">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508000" y="3670300"/>
            <a:ext cx="11988800" cy="24130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23" name="Google Shape;23;p23"/>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4"/>
        <p:cNvGrpSpPr/>
        <p:nvPr/>
      </p:nvGrpSpPr>
      <p:grpSpPr>
        <a:xfrm>
          <a:off x="0" y="0"/>
          <a:ext cx="0" cy="0"/>
          <a:chOff x="0" y="0"/>
          <a:chExt cx="0" cy="0"/>
        </a:xfrm>
      </p:grpSpPr>
      <p:sp>
        <p:nvSpPr>
          <p:cNvPr id="25" name="Google Shape;25;p24"/>
          <p:cNvSpPr>
            <a:spLocks noGrp="1"/>
          </p:cNvSpPr>
          <p:nvPr>
            <p:ph type="pic" idx="2"/>
          </p:nvPr>
        </p:nvSpPr>
        <p:spPr>
          <a:xfrm>
            <a:off x="6819900" y="1739900"/>
            <a:ext cx="5575300" cy="816965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26" name="Google Shape;26;p24"/>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27" name="Google Shape;27;p24"/>
          <p:cNvSpPr txBox="1">
            <a:spLocks noGrp="1"/>
          </p:cNvSpPr>
          <p:nvPr>
            <p:ph type="body" idx="1"/>
          </p:nvPr>
        </p:nvSpPr>
        <p:spPr>
          <a:xfrm>
            <a:off x="508000" y="2730500"/>
            <a:ext cx="5816600" cy="6350000"/>
          </a:xfrm>
          <a:prstGeom prst="rect">
            <a:avLst/>
          </a:prstGeom>
          <a:noFill/>
          <a:ln>
            <a:noFill/>
          </a:ln>
        </p:spPr>
        <p:txBody>
          <a:bodyPr spcFirstLastPara="1" wrap="square" lIns="50800" tIns="50800" rIns="50800" bIns="50800" anchor="ctr" anchorCtr="0">
            <a:normAutofit/>
          </a:bodyPr>
          <a:lstStyle>
            <a:lvl1pPr marL="457200" lvl="0" indent="-352425" algn="l">
              <a:lnSpc>
                <a:spcPct val="100000"/>
              </a:lnSpc>
              <a:spcBef>
                <a:spcPts val="1800"/>
              </a:spcBef>
              <a:spcAft>
                <a:spcPts val="0"/>
              </a:spcAft>
              <a:buSzPts val="1950"/>
              <a:buChar char="●"/>
              <a:defRPr sz="3000"/>
            </a:lvl1pPr>
            <a:lvl2pPr marL="914400" lvl="1" indent="-352425" algn="l">
              <a:lnSpc>
                <a:spcPct val="100000"/>
              </a:lnSpc>
              <a:spcBef>
                <a:spcPts val="1800"/>
              </a:spcBef>
              <a:spcAft>
                <a:spcPts val="0"/>
              </a:spcAft>
              <a:buSzPts val="1950"/>
              <a:buChar char="●"/>
              <a:defRPr sz="3000"/>
            </a:lvl2pPr>
            <a:lvl3pPr marL="1371600" lvl="2" indent="-352425" algn="l">
              <a:lnSpc>
                <a:spcPct val="100000"/>
              </a:lnSpc>
              <a:spcBef>
                <a:spcPts val="1800"/>
              </a:spcBef>
              <a:spcAft>
                <a:spcPts val="0"/>
              </a:spcAft>
              <a:buSzPts val="1950"/>
              <a:buChar char="●"/>
              <a:defRPr sz="3000"/>
            </a:lvl3pPr>
            <a:lvl4pPr marL="1828800" lvl="3" indent="-352425" algn="l">
              <a:lnSpc>
                <a:spcPct val="100000"/>
              </a:lnSpc>
              <a:spcBef>
                <a:spcPts val="1800"/>
              </a:spcBef>
              <a:spcAft>
                <a:spcPts val="0"/>
              </a:spcAft>
              <a:buSzPts val="1950"/>
              <a:buChar char="●"/>
              <a:defRPr sz="3000"/>
            </a:lvl4pPr>
            <a:lvl5pPr marL="2286000" lvl="4" indent="-352425" algn="l">
              <a:lnSpc>
                <a:spcPct val="100000"/>
              </a:lnSpc>
              <a:spcBef>
                <a:spcPts val="1800"/>
              </a:spcBef>
              <a:spcAft>
                <a:spcPts val="0"/>
              </a:spcAft>
              <a:buSzPts val="1950"/>
              <a:buChar char="●"/>
              <a:defRPr sz="3000"/>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28" name="Google Shape;28;p24"/>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31" name="Google Shape;31;p25"/>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32" name="Google Shape;32;p25"/>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33"/>
        <p:cNvGrpSpPr/>
        <p:nvPr/>
      </p:nvGrpSpPr>
      <p:grpSpPr>
        <a:xfrm>
          <a:off x="0" y="0"/>
          <a:ext cx="0" cy="0"/>
          <a:chOff x="0" y="0"/>
          <a:chExt cx="0" cy="0"/>
        </a:xfrm>
      </p:grpSpPr>
      <p:sp>
        <p:nvSpPr>
          <p:cNvPr id="34" name="Google Shape;34;p26"/>
          <p:cNvSpPr txBox="1">
            <a:spLocks noGrp="1"/>
          </p:cNvSpPr>
          <p:nvPr>
            <p:ph type="body" idx="1"/>
          </p:nvPr>
        </p:nvSpPr>
        <p:spPr>
          <a:xfrm>
            <a:off x="533400" y="5969000"/>
            <a:ext cx="11938000" cy="609600"/>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1200"/>
              </a:spcBef>
              <a:spcAft>
                <a:spcPts val="0"/>
              </a:spcAft>
              <a:buClr>
                <a:srgbClr val="414141"/>
              </a:buClr>
              <a:buSzPts val="3000"/>
              <a:buFont typeface="Palatino"/>
              <a:buNone/>
              <a:defRPr sz="30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35" name="Google Shape;35;p26"/>
          <p:cNvSpPr txBox="1">
            <a:spLocks noGrp="1"/>
          </p:cNvSpPr>
          <p:nvPr>
            <p:ph type="body" idx="2"/>
          </p:nvPr>
        </p:nvSpPr>
        <p:spPr>
          <a:xfrm>
            <a:off x="1270000" y="4254500"/>
            <a:ext cx="10464800" cy="7112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414141"/>
              </a:buClr>
              <a:buSzPts val="1800"/>
              <a:buNone/>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36" name="Google Shape;36;p26"/>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40"/>
        <p:cNvGrpSpPr/>
        <p:nvPr/>
      </p:nvGrpSpPr>
      <p:grpSpPr>
        <a:xfrm>
          <a:off x="0" y="0"/>
          <a:ext cx="0" cy="0"/>
          <a:chOff x="0" y="0"/>
          <a:chExt cx="0" cy="0"/>
        </a:xfrm>
      </p:grpSpPr>
      <p:cxnSp>
        <p:nvCxnSpPr>
          <p:cNvPr id="41" name="Google Shape;41;p28"/>
          <p:cNvCxnSpPr/>
          <p:nvPr/>
        </p:nvCxnSpPr>
        <p:spPr>
          <a:xfrm>
            <a:off x="508000" y="6591300"/>
            <a:ext cx="11999453"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42" name="Google Shape;42;p28"/>
          <p:cNvCxnSpPr/>
          <p:nvPr/>
        </p:nvCxnSpPr>
        <p:spPr>
          <a:xfrm>
            <a:off x="508000" y="4089400"/>
            <a:ext cx="12000019"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43" name="Google Shape;43;p28"/>
          <p:cNvCxnSpPr/>
          <p:nvPr/>
        </p:nvCxnSpPr>
        <p:spPr>
          <a:xfrm rot="10800000" flipH="1">
            <a:off x="7994302" y="4526255"/>
            <a:ext cx="1" cy="1642759"/>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44" name="Google Shape;44;p28"/>
          <p:cNvSpPr txBox="1">
            <a:spLocks noGrp="1"/>
          </p:cNvSpPr>
          <p:nvPr>
            <p:ph type="body" idx="1"/>
          </p:nvPr>
        </p:nvSpPr>
        <p:spPr>
          <a:xfrm>
            <a:off x="508000" y="3505200"/>
            <a:ext cx="7200900" cy="508000"/>
          </a:xfrm>
          <a:prstGeom prst="rect">
            <a:avLst/>
          </a:prstGeom>
          <a:noFill/>
          <a:ln>
            <a:noFill/>
          </a:ln>
        </p:spPr>
        <p:txBody>
          <a:bodyPr spcFirstLastPara="1" wrap="square" lIns="50800" tIns="50800" rIns="50800" bIns="50800" anchor="ctr" anchorCtr="0">
            <a:sp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45" name="Google Shape;45;p28"/>
          <p:cNvSpPr txBox="1">
            <a:spLocks noGrp="1"/>
          </p:cNvSpPr>
          <p:nvPr>
            <p:ph type="title"/>
          </p:nvPr>
        </p:nvSpPr>
        <p:spPr>
          <a:xfrm>
            <a:off x="508000" y="4140200"/>
            <a:ext cx="7200900" cy="2413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46" name="Google Shape;46;p28"/>
          <p:cNvSpPr txBox="1">
            <a:spLocks noGrp="1"/>
          </p:cNvSpPr>
          <p:nvPr>
            <p:ph type="body" idx="2"/>
          </p:nvPr>
        </p:nvSpPr>
        <p:spPr>
          <a:xfrm>
            <a:off x="8280400" y="4140200"/>
            <a:ext cx="4241800" cy="241300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0"/>
              </a:spcBef>
              <a:spcAft>
                <a:spcPts val="0"/>
              </a:spcAft>
              <a:buClr>
                <a:srgbClr val="414141"/>
              </a:buClr>
              <a:buSzPts val="2400"/>
              <a:buFont typeface="Palatino"/>
              <a:buNone/>
              <a:defRPr sz="2400"/>
            </a:lvl1pPr>
            <a:lvl2pPr marL="914400" lvl="1" indent="-228600" algn="l">
              <a:lnSpc>
                <a:spcPct val="100000"/>
              </a:lnSpc>
              <a:spcBef>
                <a:spcPts val="0"/>
              </a:spcBef>
              <a:spcAft>
                <a:spcPts val="0"/>
              </a:spcAft>
              <a:buClr>
                <a:srgbClr val="414141"/>
              </a:buClr>
              <a:buSzPts val="2400"/>
              <a:buFont typeface="Palatino"/>
              <a:buNone/>
              <a:defRPr sz="2400"/>
            </a:lvl2pPr>
            <a:lvl3pPr marL="1371600" lvl="2" indent="-228600" algn="l">
              <a:lnSpc>
                <a:spcPct val="100000"/>
              </a:lnSpc>
              <a:spcBef>
                <a:spcPts val="0"/>
              </a:spcBef>
              <a:spcAft>
                <a:spcPts val="0"/>
              </a:spcAft>
              <a:buClr>
                <a:srgbClr val="414141"/>
              </a:buClr>
              <a:buSzPts val="2400"/>
              <a:buFont typeface="Palatino"/>
              <a:buNone/>
              <a:defRPr sz="2400"/>
            </a:lvl3pPr>
            <a:lvl4pPr marL="1828800" lvl="3" indent="-228600" algn="l">
              <a:lnSpc>
                <a:spcPct val="100000"/>
              </a:lnSpc>
              <a:spcBef>
                <a:spcPts val="0"/>
              </a:spcBef>
              <a:spcAft>
                <a:spcPts val="0"/>
              </a:spcAft>
              <a:buClr>
                <a:srgbClr val="414141"/>
              </a:buClr>
              <a:buSzPts val="2400"/>
              <a:buFont typeface="Palatino"/>
              <a:buNone/>
              <a:defRPr sz="2400"/>
            </a:lvl4pPr>
            <a:lvl5pPr marL="2286000" lvl="4" indent="-228600" algn="l">
              <a:lnSpc>
                <a:spcPct val="100000"/>
              </a:lnSpc>
              <a:spcBef>
                <a:spcPts val="0"/>
              </a:spcBef>
              <a:spcAft>
                <a:spcPts val="0"/>
              </a:spcAft>
              <a:buClr>
                <a:srgbClr val="414141"/>
              </a:buClr>
              <a:buSzPts val="2400"/>
              <a:buFont typeface="Palatino"/>
              <a:buNone/>
              <a:defRPr sz="2400"/>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47" name="Google Shape;47;p28"/>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48"/>
        <p:cNvGrpSpPr/>
        <p:nvPr/>
      </p:nvGrpSpPr>
      <p:grpSpPr>
        <a:xfrm>
          <a:off x="0" y="0"/>
          <a:ext cx="0" cy="0"/>
          <a:chOff x="0" y="0"/>
          <a:chExt cx="0" cy="0"/>
        </a:xfrm>
      </p:grpSpPr>
      <p:cxnSp>
        <p:nvCxnSpPr>
          <p:cNvPr id="49" name="Google Shape;49;p29"/>
          <p:cNvCxnSpPr/>
          <p:nvPr/>
        </p:nvCxnSpPr>
        <p:spPr>
          <a:xfrm>
            <a:off x="508000" y="4876800"/>
            <a:ext cx="5676374"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50" name="Google Shape;50;p29"/>
          <p:cNvCxnSpPr/>
          <p:nvPr/>
        </p:nvCxnSpPr>
        <p:spPr>
          <a:xfrm>
            <a:off x="508000" y="2768600"/>
            <a:ext cx="5676316" cy="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51" name="Google Shape;51;p29"/>
          <p:cNvSpPr txBox="1">
            <a:spLocks noGrp="1"/>
          </p:cNvSpPr>
          <p:nvPr>
            <p:ph type="body" idx="1"/>
          </p:nvPr>
        </p:nvSpPr>
        <p:spPr>
          <a:xfrm>
            <a:off x="508000" y="2171700"/>
            <a:ext cx="5676900" cy="508000"/>
          </a:xfrm>
          <a:prstGeom prst="rect">
            <a:avLst/>
          </a:prstGeom>
          <a:noFill/>
          <a:ln>
            <a:noFill/>
          </a:ln>
        </p:spPr>
        <p:txBody>
          <a:bodyPr spcFirstLastPara="1" wrap="square" lIns="50800" tIns="50800" rIns="50800" bIns="50800" anchor="b" anchorCtr="0">
            <a:sp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52" name="Google Shape;52;p29"/>
          <p:cNvSpPr>
            <a:spLocks noGrp="1"/>
          </p:cNvSpPr>
          <p:nvPr>
            <p:ph type="pic" idx="2"/>
          </p:nvPr>
        </p:nvSpPr>
        <p:spPr>
          <a:xfrm>
            <a:off x="6704698" y="590550"/>
            <a:ext cx="5806884" cy="8509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53" name="Google Shape;53;p29"/>
          <p:cNvSpPr txBox="1">
            <a:spLocks noGrp="1"/>
          </p:cNvSpPr>
          <p:nvPr>
            <p:ph type="title"/>
          </p:nvPr>
        </p:nvSpPr>
        <p:spPr>
          <a:xfrm>
            <a:off x="508000" y="2806700"/>
            <a:ext cx="5676900" cy="2032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5600"/>
              <a:buFont typeface="Bodoni"/>
              <a:buNone/>
              <a:defRPr sz="5600"/>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54" name="Google Shape;54;p29"/>
          <p:cNvSpPr txBox="1">
            <a:spLocks noGrp="1"/>
          </p:cNvSpPr>
          <p:nvPr>
            <p:ph type="body" idx="3"/>
          </p:nvPr>
        </p:nvSpPr>
        <p:spPr>
          <a:xfrm>
            <a:off x="508000" y="5029200"/>
            <a:ext cx="5676900" cy="40132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414141"/>
              </a:buClr>
              <a:buSzPts val="2400"/>
              <a:buFont typeface="Palatino"/>
              <a:buNone/>
              <a:defRPr sz="2400"/>
            </a:lvl1pPr>
            <a:lvl2pPr marL="914400" lvl="1" indent="-228600" algn="l">
              <a:lnSpc>
                <a:spcPct val="100000"/>
              </a:lnSpc>
              <a:spcBef>
                <a:spcPts val="0"/>
              </a:spcBef>
              <a:spcAft>
                <a:spcPts val="0"/>
              </a:spcAft>
              <a:buClr>
                <a:srgbClr val="414141"/>
              </a:buClr>
              <a:buSzPts val="2400"/>
              <a:buFont typeface="Palatino"/>
              <a:buNone/>
              <a:defRPr sz="2400"/>
            </a:lvl2pPr>
            <a:lvl3pPr marL="1371600" lvl="2" indent="-228600" algn="l">
              <a:lnSpc>
                <a:spcPct val="100000"/>
              </a:lnSpc>
              <a:spcBef>
                <a:spcPts val="0"/>
              </a:spcBef>
              <a:spcAft>
                <a:spcPts val="0"/>
              </a:spcAft>
              <a:buClr>
                <a:srgbClr val="414141"/>
              </a:buClr>
              <a:buSzPts val="2400"/>
              <a:buFont typeface="Palatino"/>
              <a:buNone/>
              <a:defRPr sz="2400"/>
            </a:lvl3pPr>
            <a:lvl4pPr marL="1828800" lvl="3" indent="-228600" algn="l">
              <a:lnSpc>
                <a:spcPct val="100000"/>
              </a:lnSpc>
              <a:spcBef>
                <a:spcPts val="0"/>
              </a:spcBef>
              <a:spcAft>
                <a:spcPts val="0"/>
              </a:spcAft>
              <a:buClr>
                <a:srgbClr val="414141"/>
              </a:buClr>
              <a:buSzPts val="2400"/>
              <a:buFont typeface="Palatino"/>
              <a:buNone/>
              <a:defRPr sz="2400"/>
            </a:lvl4pPr>
            <a:lvl5pPr marL="2286000" lvl="4" indent="-228600" algn="l">
              <a:lnSpc>
                <a:spcPct val="100000"/>
              </a:lnSpc>
              <a:spcBef>
                <a:spcPts val="0"/>
              </a:spcBef>
              <a:spcAft>
                <a:spcPts val="0"/>
              </a:spcAft>
              <a:buClr>
                <a:srgbClr val="414141"/>
              </a:buClr>
              <a:buSzPts val="2400"/>
              <a:buFont typeface="Palatino"/>
              <a:buNone/>
              <a:defRPr sz="2400"/>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55" name="Google Shape;55;p29"/>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58" name="Google Shape;58;p30"/>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59"/>
        <p:cNvGrpSpPr/>
        <p:nvPr/>
      </p:nvGrpSpPr>
      <p:grpSpPr>
        <a:xfrm>
          <a:off x="0" y="0"/>
          <a:ext cx="0" cy="0"/>
          <a:chOff x="0" y="0"/>
          <a:chExt cx="0" cy="0"/>
        </a:xfrm>
      </p:grpSpPr>
      <p:sp>
        <p:nvSpPr>
          <p:cNvPr id="60" name="Google Shape;60;p31"/>
          <p:cNvSpPr txBox="1">
            <a:spLocks noGrp="1"/>
          </p:cNvSpPr>
          <p:nvPr>
            <p:ph type="body" idx="1"/>
          </p:nvPr>
        </p:nvSpPr>
        <p:spPr>
          <a:xfrm>
            <a:off x="508000" y="1270000"/>
            <a:ext cx="11988800" cy="72136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61" name="Google Shape;61;p31"/>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cxnSp>
        <p:nvCxnSpPr>
          <p:cNvPr id="6" name="Google Shape;6;p21"/>
          <p:cNvCxnSpPr/>
          <p:nvPr/>
        </p:nvCxnSpPr>
        <p:spPr>
          <a:xfrm>
            <a:off x="508000" y="2171700"/>
            <a:ext cx="11997292"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7" name="Google Shape;7;p21"/>
          <p:cNvCxnSpPr/>
          <p:nvPr/>
        </p:nvCxnSpPr>
        <p:spPr>
          <a:xfrm>
            <a:off x="508000" y="635000"/>
            <a:ext cx="11997292" cy="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8" name="Google Shape;8;p21"/>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marR="0" lvl="0"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1pPr>
            <a:lvl2pPr marR="0" lvl="1"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2pPr>
            <a:lvl3pPr marR="0" lvl="2"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3pPr>
            <a:lvl4pPr marR="0" lvl="3"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4pPr>
            <a:lvl5pPr marR="0" lvl="4"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5pPr>
            <a:lvl6pPr marR="0" lvl="5"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6pPr>
            <a:lvl7pPr marR="0" lvl="6"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7pPr>
            <a:lvl8pPr marR="0" lvl="7"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8pPr>
            <a:lvl9pPr marR="0" lvl="8"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9pPr>
          </a:lstStyle>
          <a:p>
            <a:endParaRPr/>
          </a:p>
        </p:txBody>
      </p:sp>
      <p:sp>
        <p:nvSpPr>
          <p:cNvPr id="9" name="Google Shape;9;p21"/>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lvl1pPr marL="457200" marR="0" lvl="0"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L="914400" marR="0" lvl="1"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L="1371600" marR="0" lvl="2"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L="1828800" marR="0" lvl="3"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L="2286000" marR="0" lvl="4"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L="2743200" marR="0" lvl="5"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L="3200400" marR="0" lvl="6"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L="3657600" marR="0" lvl="7" indent="-365759"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L="4114800" marR="0" lvl="8" indent="-365759"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10" name="Google Shape;10;p21"/>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1pPr>
            <a:lvl2pPr marL="0" marR="0" lvl="1"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2pPr>
            <a:lvl3pPr marL="0" marR="0" lvl="2"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3pPr>
            <a:lvl4pPr marL="0" marR="0" lvl="3"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4pPr>
            <a:lvl5pPr marL="0" marR="0" lvl="4"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5pPr>
            <a:lvl6pPr marL="0" marR="0" lvl="5"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6pPr>
            <a:lvl7pPr marL="0" marR="0" lvl="6"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7pPr>
            <a:lvl8pPr marL="0" marR="0" lvl="7"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8pPr>
            <a:lvl9pPr marL="0" marR="0" lvl="8"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body" idx="1"/>
          </p:nvPr>
        </p:nvSpPr>
        <p:spPr>
          <a:xfrm>
            <a:off x="813768" y="7469088"/>
            <a:ext cx="11988800" cy="9144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84312B"/>
              </a:buClr>
              <a:buSzPts val="2400"/>
              <a:buFont typeface="Arial"/>
              <a:buNone/>
            </a:pPr>
            <a:r>
              <a:rPr lang="en-US" b="1" i="0" dirty="0">
                <a:solidFill>
                  <a:srgbClr val="84312B"/>
                </a:solidFill>
              </a:rPr>
              <a:t>                                                                         </a:t>
            </a:r>
            <a:endParaRPr dirty="0"/>
          </a:p>
        </p:txBody>
      </p:sp>
      <p:sp>
        <p:nvSpPr>
          <p:cNvPr id="74" name="Google Shape;74;p1"/>
          <p:cNvSpPr txBox="1">
            <a:spLocks noGrp="1"/>
          </p:cNvSpPr>
          <p:nvPr>
            <p:ph type="title"/>
          </p:nvPr>
        </p:nvSpPr>
        <p:spPr>
          <a:xfrm>
            <a:off x="508000" y="1204393"/>
            <a:ext cx="11611024" cy="2088231"/>
          </a:xfrm>
          <a:prstGeom prst="rect">
            <a:avLst/>
          </a:prstGeom>
          <a:noFill/>
          <a:ln>
            <a:noFill/>
          </a:ln>
        </p:spPr>
        <p:txBody>
          <a:bodyPr spcFirstLastPara="1" wrap="square" lIns="50800" tIns="50800" rIns="50800" bIns="50800" anchor="ctr" anchorCtr="0">
            <a:normAutofit/>
          </a:bodyPr>
          <a:lstStyle/>
          <a:p>
            <a:pPr lvl="0" algn="ctr">
              <a:spcBef>
                <a:spcPts val="0"/>
              </a:spcBef>
            </a:pPr>
            <a:r>
              <a:rPr lang="en-US" sz="6719" b="1" dirty="0" err="1"/>
              <a:t>inte</a:t>
            </a:r>
            <a:r>
              <a:rPr lang="en-US" sz="6719" b="1" dirty="0"/>
              <a:t> </a:t>
            </a:r>
            <a:r>
              <a:rPr lang="en-US" dirty="0">
                <a:solidFill>
                  <a:srgbClr val="941100"/>
                </a:solidFill>
              </a:rPr>
              <a:t>GREAT </a:t>
            </a:r>
            <a:r>
              <a:rPr lang="en-US" sz="6719" b="1" dirty="0" err="1"/>
              <a:t>ing</a:t>
            </a:r>
            <a:r>
              <a:rPr lang="en-US" sz="6719" b="1" dirty="0"/>
              <a:t> </a:t>
            </a:r>
            <a:r>
              <a:rPr lang="ro-RO" sz="6719" b="1" dirty="0" err="1" smtClean="0"/>
              <a:t>stories</a:t>
            </a:r>
            <a:endParaRPr dirty="0"/>
          </a:p>
        </p:txBody>
      </p:sp>
      <p:sp>
        <p:nvSpPr>
          <p:cNvPr id="75" name="Google Shape;75;p1"/>
          <p:cNvSpPr txBox="1">
            <a:spLocks noGrp="1"/>
          </p:cNvSpPr>
          <p:nvPr>
            <p:ph type="body" idx="3"/>
          </p:nvPr>
        </p:nvSpPr>
        <p:spPr>
          <a:xfrm>
            <a:off x="8280400" y="8261176"/>
            <a:ext cx="4241800" cy="832024"/>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SzPts val="2400"/>
              <a:buNone/>
            </a:pPr>
            <a:endParaRPr b="1" dirty="0">
              <a:solidFill>
                <a:srgbClr val="84312B"/>
              </a:solidFill>
            </a:endParaRPr>
          </a:p>
        </p:txBody>
      </p:sp>
      <p:pic>
        <p:nvPicPr>
          <p:cNvPr id="8" name="Imagine 7" descr="C:\Users\Admin\Downloads\WhatsApp Image 2021-02-09 at 10.46.56.jpeg"/>
          <p:cNvPicPr/>
          <p:nvPr/>
        </p:nvPicPr>
        <p:blipFill>
          <a:blip r:embed="rId3">
            <a:extLst>
              <a:ext uri="{28A0092B-C50C-407E-A947-70E740481C1C}">
                <a14:useLocalDpi xmlns:a14="http://schemas.microsoft.com/office/drawing/2010/main" val="0"/>
              </a:ext>
            </a:extLst>
          </a:blip>
          <a:srcRect/>
          <a:stretch>
            <a:fillRect/>
          </a:stretch>
        </p:blipFill>
        <p:spPr bwMode="auto">
          <a:xfrm>
            <a:off x="6862440" y="3315670"/>
            <a:ext cx="5688632" cy="4225426"/>
          </a:xfrm>
          <a:prstGeom prst="rect">
            <a:avLst/>
          </a:prstGeom>
          <a:noFill/>
          <a:ln>
            <a:noFill/>
          </a:ln>
        </p:spPr>
      </p:pic>
      <p:pic>
        <p:nvPicPr>
          <p:cNvPr id="9" name="Imagine 8" descr="https://eacea.ec.europa.eu/sites/eacea-site/files/logosbeneficaireserasmusright_ro_1.jpg"/>
          <p:cNvPicPr/>
          <p:nvPr/>
        </p:nvPicPr>
        <p:blipFill>
          <a:blip r:embed="rId4">
            <a:extLst>
              <a:ext uri="{28A0092B-C50C-407E-A947-70E740481C1C}">
                <a14:useLocalDpi xmlns:a14="http://schemas.microsoft.com/office/drawing/2010/main" val="0"/>
              </a:ext>
            </a:extLst>
          </a:blip>
          <a:srcRect/>
          <a:stretch>
            <a:fillRect/>
          </a:stretch>
        </p:blipFill>
        <p:spPr bwMode="auto">
          <a:xfrm>
            <a:off x="1965896" y="3315670"/>
            <a:ext cx="4896544" cy="18491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941751"/>
              </a:buClr>
              <a:buSzPts val="5000"/>
              <a:buFont typeface="Palatino"/>
              <a:buNone/>
            </a:pPr>
            <a:r>
              <a:rPr lang="en-US" sz="5000" b="1">
                <a:solidFill>
                  <a:srgbClr val="941751"/>
                </a:solidFill>
                <a:latin typeface="Palatino"/>
                <a:ea typeface="Palatino"/>
                <a:cs typeface="Palatino"/>
                <a:sym typeface="Palatino"/>
              </a:rPr>
              <a:t>Romania, Sântana</a:t>
            </a:r>
            <a:endParaRPr/>
          </a:p>
        </p:txBody>
      </p:sp>
      <p:sp>
        <p:nvSpPr>
          <p:cNvPr id="150" name="Google Shape;150;p10"/>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SzPts val="2400"/>
              <a:buNone/>
            </a:pPr>
            <a:endParaRPr sz="2400"/>
          </a:p>
        </p:txBody>
      </p:sp>
      <p:pic>
        <p:nvPicPr>
          <p:cNvPr id="152" name="Google Shape;152;p10" descr="120826484_1024042028022908_982033697045366040_n.jpg"/>
          <p:cNvPicPr preferRelativeResize="0"/>
          <p:nvPr/>
        </p:nvPicPr>
        <p:blipFill rotWithShape="1">
          <a:blip r:embed="rId3">
            <a:alphaModFix/>
          </a:blip>
          <a:srcRect/>
          <a:stretch/>
        </p:blipFill>
        <p:spPr>
          <a:xfrm>
            <a:off x="8841466" y="6763132"/>
            <a:ext cx="3119668" cy="2247136"/>
          </a:xfrm>
          <a:prstGeom prst="rect">
            <a:avLst/>
          </a:prstGeom>
          <a:noFill/>
          <a:ln>
            <a:noFill/>
          </a:ln>
        </p:spPr>
      </p:pic>
      <p:pic>
        <p:nvPicPr>
          <p:cNvPr id="153" name="Google Shape;153;p10" descr="RO-Romania-Flag-icon.png"/>
          <p:cNvPicPr preferRelativeResize="0"/>
          <p:nvPr/>
        </p:nvPicPr>
        <p:blipFill rotWithShape="1">
          <a:blip r:embed="rId4">
            <a:alphaModFix/>
          </a:blip>
          <a:srcRect/>
          <a:stretch/>
        </p:blipFill>
        <p:spPr>
          <a:xfrm>
            <a:off x="11372254" y="6739929"/>
            <a:ext cx="577752" cy="577752"/>
          </a:xfrm>
          <a:prstGeom prst="rect">
            <a:avLst/>
          </a:prstGeom>
          <a:noFill/>
          <a:ln>
            <a:noFill/>
          </a:ln>
        </p:spPr>
      </p:pic>
      <p:pic>
        <p:nvPicPr>
          <p:cNvPr id="154" name="Google Shape;154;p10" descr="Kirchejesu.jpg"/>
          <p:cNvPicPr preferRelativeResize="0"/>
          <p:nvPr/>
        </p:nvPicPr>
        <p:blipFill rotWithShape="1">
          <a:blip r:embed="rId5">
            <a:alphaModFix/>
          </a:blip>
          <a:srcRect/>
          <a:stretch/>
        </p:blipFill>
        <p:spPr>
          <a:xfrm>
            <a:off x="3496305" y="87327"/>
            <a:ext cx="6012190" cy="6408341"/>
          </a:xfrm>
          <a:prstGeom prst="rect">
            <a:avLst/>
          </a:prstGeom>
          <a:noFill/>
          <a:ln>
            <a:noFill/>
          </a:ln>
        </p:spPr>
      </p:pic>
      <p:pic>
        <p:nvPicPr>
          <p:cNvPr id="8" name="Imagine 7" descr="C:\Users\Admin\Downloads\WhatsApp Image 2021-02-09 at 10.46.56.jpeg"/>
          <p:cNvPicPr/>
          <p:nvPr/>
        </p:nvPicPr>
        <p:blipFill>
          <a:blip r:embed="rId6">
            <a:extLst>
              <a:ext uri="{28A0092B-C50C-407E-A947-70E740481C1C}">
                <a14:useLocalDpi xmlns:a14="http://schemas.microsoft.com/office/drawing/2010/main" val="0"/>
              </a:ext>
            </a:extLst>
          </a:blip>
          <a:srcRect/>
          <a:stretch>
            <a:fillRect/>
          </a:stretch>
        </p:blipFill>
        <p:spPr bwMode="auto">
          <a:xfrm>
            <a:off x="9886776" y="87327"/>
            <a:ext cx="2952328" cy="22691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5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8000" y="844352"/>
            <a:ext cx="11988800" cy="7272808"/>
          </a:xfrm>
        </p:spPr>
        <p:txBody>
          <a:bodyPr>
            <a:normAutofit/>
          </a:bodyPr>
          <a:lstStyle/>
          <a:p>
            <a:r>
              <a:rPr lang="ro-RO" dirty="0">
                <a:solidFill>
                  <a:schemeClr val="tx1">
                    <a:lumMod val="50000"/>
                  </a:schemeClr>
                </a:solidFill>
              </a:rPr>
              <a:t>M</a:t>
            </a:r>
            <a:r>
              <a:rPr lang="en-US" dirty="0" err="1" smtClean="0">
                <a:solidFill>
                  <a:schemeClr val="tx1">
                    <a:lumMod val="50000"/>
                  </a:schemeClr>
                </a:solidFill>
              </a:rPr>
              <a:t>obilități</a:t>
            </a:r>
            <a:r>
              <a:rPr lang="en-US" dirty="0" smtClean="0">
                <a:solidFill>
                  <a:schemeClr val="tx1">
                    <a:lumMod val="50000"/>
                  </a:schemeClr>
                </a:solidFill>
              </a:rPr>
              <a:t> </a:t>
            </a:r>
            <a:r>
              <a:rPr lang="en-US" dirty="0" err="1">
                <a:solidFill>
                  <a:schemeClr val="tx1">
                    <a:lumMod val="50000"/>
                  </a:schemeClr>
                </a:solidFill>
              </a:rPr>
              <a:t>și</a:t>
            </a:r>
            <a:r>
              <a:rPr lang="en-US" dirty="0">
                <a:solidFill>
                  <a:schemeClr val="tx1">
                    <a:lumMod val="50000"/>
                  </a:schemeClr>
                </a:solidFill>
              </a:rPr>
              <a:t> </a:t>
            </a:r>
            <a:r>
              <a:rPr lang="en-US" dirty="0" err="1">
                <a:solidFill>
                  <a:schemeClr val="tx1">
                    <a:lumMod val="50000"/>
                  </a:schemeClr>
                </a:solidFill>
              </a:rPr>
              <a:t>întâlniri</a:t>
            </a:r>
            <a:r>
              <a:rPr lang="en-US" dirty="0">
                <a:solidFill>
                  <a:schemeClr val="tx1">
                    <a:lumMod val="50000"/>
                  </a:schemeClr>
                </a:solidFill>
              </a:rPr>
              <a:t> de </a:t>
            </a:r>
            <a:r>
              <a:rPr lang="en-US" dirty="0" err="1">
                <a:solidFill>
                  <a:schemeClr val="tx1">
                    <a:lumMod val="50000"/>
                  </a:schemeClr>
                </a:solidFill>
              </a:rPr>
              <a:t>lucru</a:t>
            </a:r>
            <a:r>
              <a:rPr lang="en-US" dirty="0">
                <a:solidFill>
                  <a:schemeClr val="tx1">
                    <a:lumMod val="50000"/>
                  </a:schemeClr>
                </a:solidFill>
              </a:rPr>
              <a:t> </a:t>
            </a:r>
            <a:r>
              <a:rPr lang="en-US" dirty="0" err="1">
                <a:solidFill>
                  <a:schemeClr val="tx1">
                    <a:lumMod val="50000"/>
                  </a:schemeClr>
                </a:solidFill>
              </a:rPr>
              <a:t>în</a:t>
            </a:r>
            <a:r>
              <a:rPr lang="en-US" dirty="0">
                <a:solidFill>
                  <a:schemeClr val="tx1">
                    <a:lumMod val="50000"/>
                  </a:schemeClr>
                </a:solidFill>
              </a:rPr>
              <a:t> </a:t>
            </a:r>
            <a:r>
              <a:rPr lang="en-US" dirty="0" err="1">
                <a:solidFill>
                  <a:schemeClr val="tx1">
                    <a:lumMod val="50000"/>
                  </a:schemeClr>
                </a:solidFill>
              </a:rPr>
              <a:t>toate</a:t>
            </a:r>
            <a:r>
              <a:rPr lang="en-US" dirty="0">
                <a:solidFill>
                  <a:schemeClr val="tx1">
                    <a:lumMod val="50000"/>
                  </a:schemeClr>
                </a:solidFill>
              </a:rPr>
              <a:t> </a:t>
            </a:r>
            <a:r>
              <a:rPr lang="en-US" dirty="0" err="1">
                <a:solidFill>
                  <a:schemeClr val="tx1">
                    <a:lumMod val="50000"/>
                  </a:schemeClr>
                </a:solidFill>
              </a:rPr>
              <a:t>școlile</a:t>
            </a:r>
            <a:r>
              <a:rPr lang="en-US" dirty="0">
                <a:solidFill>
                  <a:schemeClr val="tx1">
                    <a:lumMod val="50000"/>
                  </a:schemeClr>
                </a:solidFill>
              </a:rPr>
              <a:t> din </a:t>
            </a:r>
            <a:r>
              <a:rPr lang="en-US" dirty="0" err="1">
                <a:solidFill>
                  <a:schemeClr val="tx1">
                    <a:lumMod val="50000"/>
                  </a:schemeClr>
                </a:solidFill>
              </a:rPr>
              <a:t>țările</a:t>
            </a:r>
            <a:r>
              <a:rPr lang="en-US" dirty="0">
                <a:solidFill>
                  <a:schemeClr val="tx1">
                    <a:lumMod val="50000"/>
                  </a:schemeClr>
                </a:solidFill>
              </a:rPr>
              <a:t> </a:t>
            </a:r>
            <a:r>
              <a:rPr lang="en-US" dirty="0" err="1" smtClean="0">
                <a:solidFill>
                  <a:schemeClr val="tx1">
                    <a:lumMod val="50000"/>
                  </a:schemeClr>
                </a:solidFill>
              </a:rPr>
              <a:t>partenere</a:t>
            </a:r>
            <a:r>
              <a:rPr lang="ro-RO" dirty="0">
                <a:solidFill>
                  <a:schemeClr val="tx1">
                    <a:lumMod val="50000"/>
                  </a:schemeClr>
                </a:solidFill>
              </a:rPr>
              <a:t>.</a:t>
            </a:r>
            <a:r>
              <a:rPr lang="ro-RO" dirty="0" smtClean="0">
                <a:solidFill>
                  <a:schemeClr val="tx1">
                    <a:lumMod val="50000"/>
                  </a:schemeClr>
                </a:solidFill>
              </a:rPr>
              <a:t/>
            </a:r>
            <a:br>
              <a:rPr lang="ro-RO" dirty="0" smtClean="0">
                <a:solidFill>
                  <a:schemeClr val="tx1">
                    <a:lumMod val="50000"/>
                  </a:schemeClr>
                </a:solidFill>
              </a:rPr>
            </a:br>
            <a:r>
              <a:rPr lang="en-US" dirty="0" err="1" smtClean="0">
                <a:solidFill>
                  <a:schemeClr val="tx1">
                    <a:lumMod val="50000"/>
                  </a:schemeClr>
                </a:solidFill>
              </a:rPr>
              <a:t>România</a:t>
            </a:r>
            <a:r>
              <a:rPr lang="en-US" dirty="0">
                <a:solidFill>
                  <a:schemeClr val="tx1">
                    <a:lumMod val="50000"/>
                  </a:schemeClr>
                </a:solidFill>
              </a:rPr>
              <a:t>, </a:t>
            </a:r>
            <a:r>
              <a:rPr lang="en-US" dirty="0" err="1">
                <a:solidFill>
                  <a:schemeClr val="tx1">
                    <a:lumMod val="50000"/>
                  </a:schemeClr>
                </a:solidFill>
              </a:rPr>
              <a:t>Turcia</a:t>
            </a:r>
            <a:r>
              <a:rPr lang="en-US" dirty="0">
                <a:solidFill>
                  <a:schemeClr val="tx1">
                    <a:lumMod val="50000"/>
                  </a:schemeClr>
                </a:solidFill>
              </a:rPr>
              <a:t>, Italia, </a:t>
            </a:r>
            <a:r>
              <a:rPr lang="en-US" dirty="0" err="1">
                <a:solidFill>
                  <a:schemeClr val="tx1">
                    <a:lumMod val="50000"/>
                  </a:schemeClr>
                </a:solidFill>
              </a:rPr>
              <a:t>Danemarca</a:t>
            </a:r>
            <a:r>
              <a:rPr lang="en-US" dirty="0">
                <a:solidFill>
                  <a:schemeClr val="tx1">
                    <a:lumMod val="50000"/>
                  </a:schemeClr>
                </a:solidFill>
              </a:rPr>
              <a:t> </a:t>
            </a:r>
            <a:r>
              <a:rPr lang="en-US" dirty="0" err="1">
                <a:solidFill>
                  <a:schemeClr val="tx1">
                    <a:lumMod val="50000"/>
                  </a:schemeClr>
                </a:solidFill>
              </a:rPr>
              <a:t>și</a:t>
            </a:r>
            <a:r>
              <a:rPr lang="en-US" dirty="0">
                <a:solidFill>
                  <a:schemeClr val="tx1">
                    <a:lumMod val="50000"/>
                  </a:schemeClr>
                </a:solidFill>
              </a:rPr>
              <a:t> </a:t>
            </a:r>
            <a:r>
              <a:rPr lang="en-US" dirty="0" err="1" smtClean="0">
                <a:solidFill>
                  <a:schemeClr val="tx1">
                    <a:lumMod val="50000"/>
                  </a:schemeClr>
                </a:solidFill>
              </a:rPr>
              <a:t>Portugali</a:t>
            </a:r>
            <a:r>
              <a:rPr lang="ro-RO" dirty="0" smtClean="0">
                <a:solidFill>
                  <a:schemeClr val="tx1">
                    <a:lumMod val="50000"/>
                  </a:schemeClr>
                </a:solidFill>
              </a:rPr>
              <a:t>a</a:t>
            </a:r>
            <a:endParaRPr lang="ro-RO" dirty="0">
              <a:solidFill>
                <a:schemeClr val="tx1">
                  <a:lumMod val="50000"/>
                </a:schemeClr>
              </a:solidFill>
            </a:endParaRPr>
          </a:p>
        </p:txBody>
      </p:sp>
    </p:spTree>
    <p:extLst>
      <p:ext uri="{BB962C8B-B14F-4D97-AF65-F5344CB8AC3E}">
        <p14:creationId xmlns:p14="http://schemas.microsoft.com/office/powerpoint/2010/main" val="314760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8000" y="916360"/>
            <a:ext cx="11988800" cy="7992888"/>
          </a:xfrm>
        </p:spPr>
        <p:txBody>
          <a:bodyPr>
            <a:normAutofit fontScale="90000"/>
          </a:bodyPr>
          <a:lstStyle/>
          <a:p>
            <a:r>
              <a:rPr lang="ro-RO" dirty="0" smtClean="0">
                <a:solidFill>
                  <a:srgbClr val="C00000"/>
                </a:solidFill>
              </a:rPr>
              <a:t/>
            </a:r>
            <a:br>
              <a:rPr lang="ro-RO" dirty="0" smtClean="0">
                <a:solidFill>
                  <a:srgbClr val="C00000"/>
                </a:solidFill>
              </a:rPr>
            </a:br>
            <a:r>
              <a:rPr lang="ro-RO" dirty="0">
                <a:solidFill>
                  <a:srgbClr val="C00000"/>
                </a:solidFill>
              </a:rPr>
              <a:t/>
            </a:r>
            <a:br>
              <a:rPr lang="ro-RO" dirty="0">
                <a:solidFill>
                  <a:srgbClr val="C00000"/>
                </a:solidFill>
              </a:rPr>
            </a:br>
            <a:r>
              <a:rPr lang="ro-RO" dirty="0" smtClean="0">
                <a:solidFill>
                  <a:srgbClr val="C00000"/>
                </a:solidFill>
              </a:rPr>
              <a:t>Turcia </a:t>
            </a:r>
            <a:r>
              <a:rPr lang="ro-RO" dirty="0" smtClean="0">
                <a:solidFill>
                  <a:schemeClr val="tx1">
                    <a:lumMod val="50000"/>
                  </a:schemeClr>
                </a:solidFill>
              </a:rPr>
              <a:t>2 profesori din fiecare țară</a:t>
            </a:r>
            <a:br>
              <a:rPr lang="ro-RO" dirty="0" smtClean="0">
                <a:solidFill>
                  <a:schemeClr val="tx1">
                    <a:lumMod val="50000"/>
                  </a:schemeClr>
                </a:solidFill>
              </a:rPr>
            </a:br>
            <a:r>
              <a:rPr lang="ro-RO" dirty="0" smtClean="0">
                <a:solidFill>
                  <a:schemeClr val="tx1">
                    <a:lumMod val="50000"/>
                  </a:schemeClr>
                </a:solidFill>
              </a:rPr>
              <a:t/>
            </a:r>
            <a:br>
              <a:rPr lang="ro-RO" dirty="0" smtClean="0">
                <a:solidFill>
                  <a:schemeClr val="tx1">
                    <a:lumMod val="50000"/>
                  </a:schemeClr>
                </a:solidFill>
              </a:rPr>
            </a:br>
            <a:r>
              <a:rPr lang="ro-RO" dirty="0" smtClean="0">
                <a:solidFill>
                  <a:srgbClr val="C00000"/>
                </a:solidFill>
              </a:rPr>
              <a:t>România, Portugalia și Italia </a:t>
            </a:r>
            <a:r>
              <a:rPr lang="ro-RO" dirty="0" smtClean="0">
                <a:solidFill>
                  <a:schemeClr val="tx1">
                    <a:lumMod val="50000"/>
                  </a:schemeClr>
                </a:solidFill>
              </a:rPr>
              <a:t>6 profesori și 24 de elevi</a:t>
            </a:r>
            <a:br>
              <a:rPr lang="ro-RO" dirty="0" smtClean="0">
                <a:solidFill>
                  <a:schemeClr val="tx1">
                    <a:lumMod val="50000"/>
                  </a:schemeClr>
                </a:solidFill>
              </a:rPr>
            </a:br>
            <a:r>
              <a:rPr lang="ro-RO" dirty="0" smtClean="0">
                <a:solidFill>
                  <a:schemeClr val="tx1">
                    <a:lumMod val="50000"/>
                  </a:schemeClr>
                </a:solidFill>
              </a:rPr>
              <a:t/>
            </a:r>
            <a:br>
              <a:rPr lang="ro-RO" dirty="0" smtClean="0">
                <a:solidFill>
                  <a:schemeClr val="tx1">
                    <a:lumMod val="50000"/>
                  </a:schemeClr>
                </a:solidFill>
              </a:rPr>
            </a:br>
            <a:r>
              <a:rPr lang="ro-RO" dirty="0" smtClean="0">
                <a:solidFill>
                  <a:srgbClr val="C00000"/>
                </a:solidFill>
              </a:rPr>
              <a:t>Danemarca</a:t>
            </a:r>
            <a:r>
              <a:rPr lang="ro-RO" dirty="0" smtClean="0">
                <a:solidFill>
                  <a:schemeClr val="tx1">
                    <a:lumMod val="50000"/>
                  </a:schemeClr>
                </a:solidFill>
              </a:rPr>
              <a:t> 2 </a:t>
            </a:r>
            <a:r>
              <a:rPr lang="ro-RO" dirty="0">
                <a:solidFill>
                  <a:schemeClr val="tx1">
                    <a:lumMod val="50000"/>
                  </a:schemeClr>
                </a:solidFill>
              </a:rPr>
              <a:t>profesori din fiecare țară</a:t>
            </a:r>
            <a:br>
              <a:rPr lang="ro-RO" dirty="0">
                <a:solidFill>
                  <a:schemeClr val="tx1">
                    <a:lumMod val="50000"/>
                  </a:schemeClr>
                </a:solidFill>
              </a:rPr>
            </a:br>
            <a:r>
              <a:rPr lang="ro-RO" dirty="0" smtClean="0"/>
              <a:t/>
            </a:r>
            <a:br>
              <a:rPr lang="ro-RO" dirty="0" smtClean="0"/>
            </a:br>
            <a:r>
              <a:rPr lang="ro-RO" dirty="0" smtClean="0"/>
              <a:t/>
            </a:r>
            <a:br>
              <a:rPr lang="ro-RO" dirty="0" smtClean="0"/>
            </a:br>
            <a:endParaRPr lang="ro-RO" dirty="0"/>
          </a:p>
        </p:txBody>
      </p:sp>
    </p:spTree>
    <p:extLst>
      <p:ext uri="{BB962C8B-B14F-4D97-AF65-F5344CB8AC3E}">
        <p14:creationId xmlns:p14="http://schemas.microsoft.com/office/powerpoint/2010/main" val="175748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500"/>
              <a:buFont typeface="Palatino"/>
              <a:buNone/>
            </a:pPr>
            <a:r>
              <a:rPr lang="en-US" sz="4500" b="1">
                <a:solidFill>
                  <a:srgbClr val="84312B"/>
                </a:solidFill>
                <a:latin typeface="Palatino"/>
                <a:ea typeface="Palatino"/>
                <a:cs typeface="Palatino"/>
                <a:sym typeface="Palatino"/>
              </a:rPr>
              <a:t>Learning Teaching Training Activity C1:</a:t>
            </a:r>
            <a:endParaRPr/>
          </a:p>
        </p:txBody>
      </p:sp>
      <p:sp>
        <p:nvSpPr>
          <p:cNvPr id="160" name="Google Shape;160;p11"/>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fontScale="92500" lnSpcReduction="20000"/>
          </a:bodyPr>
          <a:lstStyle/>
          <a:p>
            <a:pPr marL="408812" lvl="0" indent="-408812" algn="l" rtl="0">
              <a:lnSpc>
                <a:spcPct val="100000"/>
              </a:lnSpc>
              <a:spcBef>
                <a:spcPts val="0"/>
              </a:spcBef>
              <a:spcAft>
                <a:spcPts val="0"/>
              </a:spcAft>
              <a:buSzPts val="1566"/>
              <a:buChar char="●"/>
            </a:pPr>
            <a:r>
              <a:rPr lang="en-US" sz="2610" b="1" dirty="0">
                <a:solidFill>
                  <a:srgbClr val="84312B"/>
                </a:solidFill>
              </a:rPr>
              <a:t>Activity type: </a:t>
            </a:r>
            <a:r>
              <a:rPr lang="en-US" b="0" dirty="0">
                <a:solidFill>
                  <a:srgbClr val="424242"/>
                </a:solidFill>
              </a:rPr>
              <a:t>Short-term joint staff training event</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Activity title: </a:t>
            </a:r>
            <a:r>
              <a:rPr lang="en-US" b="0" dirty="0">
                <a:solidFill>
                  <a:srgbClr val="424242"/>
                </a:solidFill>
              </a:rPr>
              <a:t>E-twinning Informative Session for Teachers</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Leading </a:t>
            </a:r>
            <a:r>
              <a:rPr lang="en-US" sz="2610" b="1" dirty="0" err="1">
                <a:solidFill>
                  <a:srgbClr val="84312B"/>
                </a:solidFill>
              </a:rPr>
              <a:t>organisation</a:t>
            </a:r>
            <a:r>
              <a:rPr lang="en-US" sz="2610" b="1" dirty="0">
                <a:solidFill>
                  <a:srgbClr val="84312B"/>
                </a:solidFill>
              </a:rPr>
              <a:t>:</a:t>
            </a:r>
            <a:r>
              <a:rPr lang="en-US" b="0" dirty="0">
                <a:solidFill>
                  <a:srgbClr val="424242"/>
                </a:solidFill>
              </a:rPr>
              <a:t> ÖZEL ÇAĞDAŞ OKULLARI</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Starting period</a:t>
            </a:r>
            <a:r>
              <a:rPr lang="en-US" sz="2610" b="1" dirty="0">
                <a:solidFill>
                  <a:schemeClr val="tx1">
                    <a:lumMod val="50000"/>
                  </a:schemeClr>
                </a:solidFill>
              </a:rPr>
              <a:t>: </a:t>
            </a:r>
            <a:r>
              <a:rPr lang="ro-RO" sz="2610" b="1" dirty="0" smtClean="0">
                <a:solidFill>
                  <a:schemeClr val="tx1">
                    <a:lumMod val="50000"/>
                  </a:schemeClr>
                </a:solidFill>
              </a:rPr>
              <a:t>6-10  </a:t>
            </a:r>
            <a:r>
              <a:rPr lang="ro-RO" dirty="0" err="1" smtClean="0">
                <a:solidFill>
                  <a:schemeClr val="tx1">
                    <a:lumMod val="50000"/>
                  </a:schemeClr>
                </a:solidFill>
              </a:rPr>
              <a:t>September</a:t>
            </a:r>
            <a:r>
              <a:rPr lang="ro-RO" dirty="0" smtClean="0">
                <a:solidFill>
                  <a:schemeClr val="tx1">
                    <a:lumMod val="50000"/>
                  </a:schemeClr>
                </a:solidFill>
              </a:rPr>
              <a:t> 2021</a:t>
            </a:r>
            <a:endParaRPr b="0" dirty="0">
              <a:solidFill>
                <a:schemeClr val="tx1">
                  <a:lumMod val="50000"/>
                </a:schemeClr>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Duration: </a:t>
            </a:r>
            <a:r>
              <a:rPr lang="en-US" b="0" dirty="0">
                <a:solidFill>
                  <a:srgbClr val="424242"/>
                </a:solidFill>
              </a:rPr>
              <a:t>5 days</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Country of venue: </a:t>
            </a:r>
            <a:r>
              <a:rPr lang="en-US" b="0" dirty="0">
                <a:solidFill>
                  <a:srgbClr val="424242"/>
                </a:solidFill>
              </a:rPr>
              <a:t>Turkey</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Activities: </a:t>
            </a:r>
            <a:r>
              <a:rPr lang="en-US" b="0" dirty="0">
                <a:solidFill>
                  <a:srgbClr val="424242"/>
                </a:solidFill>
              </a:rPr>
              <a:t>Informative seminar on how to use </a:t>
            </a:r>
            <a:r>
              <a:rPr lang="en-US" b="0" dirty="0" err="1">
                <a:solidFill>
                  <a:srgbClr val="424242"/>
                </a:solidFill>
              </a:rPr>
              <a:t>etwinning</a:t>
            </a:r>
            <a:r>
              <a:rPr lang="en-US" b="0" dirty="0">
                <a:solidFill>
                  <a:srgbClr val="424242"/>
                </a:solidFill>
              </a:rPr>
              <a:t>/</a:t>
            </a:r>
            <a:r>
              <a:rPr lang="en-US" b="0" dirty="0" err="1">
                <a:solidFill>
                  <a:srgbClr val="424242"/>
                </a:solidFill>
              </a:rPr>
              <a:t>twinspace</a:t>
            </a:r>
            <a:r>
              <a:rPr lang="en-US" b="0" dirty="0">
                <a:solidFill>
                  <a:srgbClr val="424242"/>
                </a:solidFill>
              </a:rPr>
              <a:t> (training on </a:t>
            </a:r>
            <a:r>
              <a:rPr lang="en-US" b="0" dirty="0" err="1">
                <a:solidFill>
                  <a:srgbClr val="424242"/>
                </a:solidFill>
              </a:rPr>
              <a:t>etwinning</a:t>
            </a:r>
            <a:r>
              <a:rPr lang="en-US" b="0" dirty="0">
                <a:solidFill>
                  <a:srgbClr val="424242"/>
                </a:solidFill>
              </a:rPr>
              <a:t>); presentation of expert on children’s literature (genre, plots, illustrations, language); seminar about a research method/academic poster.</a:t>
            </a:r>
            <a:endParaRPr dirty="0"/>
          </a:p>
        </p:txBody>
      </p:sp>
      <p:pic>
        <p:nvPicPr>
          <p:cNvPr id="161" name="Google Shape;161;p11" descr="turkeyround.gif"/>
          <p:cNvPicPr preferRelativeResize="0"/>
          <p:nvPr/>
        </p:nvPicPr>
        <p:blipFill rotWithShape="1">
          <a:blip r:embed="rId3">
            <a:alphaModFix/>
          </a:blip>
          <a:srcRect/>
          <a:stretch/>
        </p:blipFill>
        <p:spPr>
          <a:xfrm>
            <a:off x="9379453" y="3702050"/>
            <a:ext cx="3132448" cy="313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500"/>
              <a:buFont typeface="Palatino"/>
              <a:buNone/>
            </a:pPr>
            <a:r>
              <a:rPr lang="en-US" sz="4500" b="1">
                <a:solidFill>
                  <a:srgbClr val="84312B"/>
                </a:solidFill>
                <a:latin typeface="Palatino"/>
                <a:ea typeface="Palatino"/>
                <a:cs typeface="Palatino"/>
                <a:sym typeface="Palatino"/>
              </a:rPr>
              <a:t>Learning Teaching Training Activity C2:</a:t>
            </a:r>
            <a:endParaRPr/>
          </a:p>
        </p:txBody>
      </p:sp>
      <p:sp>
        <p:nvSpPr>
          <p:cNvPr id="230" name="Google Shape;230;p12"/>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fontScale="92500" lnSpcReduction="10000"/>
          </a:bodyPr>
          <a:lstStyle/>
          <a:p>
            <a:pPr marL="446404" lvl="0" indent="-446404" algn="l" rtl="0">
              <a:lnSpc>
                <a:spcPct val="100000"/>
              </a:lnSpc>
              <a:spcBef>
                <a:spcPts val="0"/>
              </a:spcBef>
              <a:spcAft>
                <a:spcPts val="0"/>
              </a:spcAft>
              <a:buSzPts val="1710"/>
              <a:buChar char="●"/>
            </a:pPr>
            <a:r>
              <a:rPr lang="en-US" sz="2850" b="1" dirty="0">
                <a:solidFill>
                  <a:srgbClr val="84312B"/>
                </a:solidFill>
              </a:rPr>
              <a:t>Activity type: </a:t>
            </a:r>
            <a:r>
              <a:rPr lang="en-US" b="0" dirty="0">
                <a:solidFill>
                  <a:srgbClr val="424242"/>
                </a:solidFill>
              </a:rPr>
              <a:t>Short-term exchange of groups of pupils</a:t>
            </a:r>
            <a:endParaRPr b="0" dirty="0">
              <a:solidFill>
                <a:srgbClr val="424242"/>
              </a:solidFill>
            </a:endParaRPr>
          </a:p>
          <a:p>
            <a:pPr marL="446404" lvl="0" indent="-446404" algn="l" rtl="0">
              <a:lnSpc>
                <a:spcPct val="100000"/>
              </a:lnSpc>
              <a:spcBef>
                <a:spcPts val="2200"/>
              </a:spcBef>
              <a:spcAft>
                <a:spcPts val="0"/>
              </a:spcAft>
              <a:buSzPts val="1710"/>
              <a:buChar char="●"/>
            </a:pPr>
            <a:r>
              <a:rPr lang="en-US" sz="2850" b="1" dirty="0">
                <a:solidFill>
                  <a:srgbClr val="84312B"/>
                </a:solidFill>
              </a:rPr>
              <a:t>Activity title: </a:t>
            </a:r>
            <a:r>
              <a:rPr lang="en-US" b="0" dirty="0">
                <a:solidFill>
                  <a:srgbClr val="424242"/>
                </a:solidFill>
              </a:rPr>
              <a:t>Story Writing Session for Pupils</a:t>
            </a:r>
            <a:endParaRPr b="0" dirty="0">
              <a:solidFill>
                <a:srgbClr val="424242"/>
              </a:solidFill>
            </a:endParaRPr>
          </a:p>
          <a:p>
            <a:pPr marL="446404" lvl="0" indent="-446404" algn="l" rtl="0">
              <a:lnSpc>
                <a:spcPct val="100000"/>
              </a:lnSpc>
              <a:spcBef>
                <a:spcPts val="2200"/>
              </a:spcBef>
              <a:spcAft>
                <a:spcPts val="0"/>
              </a:spcAft>
              <a:buSzPts val="1710"/>
              <a:buChar char="●"/>
            </a:pPr>
            <a:r>
              <a:rPr lang="en-US" sz="2850" b="1" dirty="0">
                <a:solidFill>
                  <a:srgbClr val="84312B"/>
                </a:solidFill>
              </a:rPr>
              <a:t>Leading </a:t>
            </a:r>
            <a:r>
              <a:rPr lang="en-US" sz="2850" b="1" dirty="0" err="1">
                <a:solidFill>
                  <a:srgbClr val="84312B"/>
                </a:solidFill>
              </a:rPr>
              <a:t>organisation</a:t>
            </a:r>
            <a:r>
              <a:rPr lang="en-US" sz="2850" b="1" dirty="0">
                <a:solidFill>
                  <a:srgbClr val="84312B"/>
                </a:solidFill>
              </a:rPr>
              <a:t>:</a:t>
            </a:r>
            <a:r>
              <a:rPr lang="en-US" b="0" dirty="0">
                <a:solidFill>
                  <a:srgbClr val="424242"/>
                </a:solidFill>
              </a:rPr>
              <a:t> </a:t>
            </a:r>
            <a:r>
              <a:rPr lang="en-US" b="0" dirty="0" err="1">
                <a:solidFill>
                  <a:srgbClr val="424242"/>
                </a:solidFill>
              </a:rPr>
              <a:t>Liceul</a:t>
            </a:r>
            <a:r>
              <a:rPr lang="en-US" b="0" dirty="0">
                <a:solidFill>
                  <a:srgbClr val="424242"/>
                </a:solidFill>
              </a:rPr>
              <a:t> </a:t>
            </a:r>
            <a:r>
              <a:rPr lang="en-US" b="0" dirty="0" err="1">
                <a:solidFill>
                  <a:srgbClr val="424242"/>
                </a:solidFill>
              </a:rPr>
              <a:t>Tehnologic</a:t>
            </a:r>
            <a:r>
              <a:rPr lang="en-US" b="0" dirty="0">
                <a:solidFill>
                  <a:srgbClr val="424242"/>
                </a:solidFill>
              </a:rPr>
              <a:t> "Stefan Hell" </a:t>
            </a:r>
            <a:endParaRPr b="0" dirty="0">
              <a:solidFill>
                <a:srgbClr val="424242"/>
              </a:solidFill>
            </a:endParaRPr>
          </a:p>
          <a:p>
            <a:pPr marL="446404" lvl="0" indent="-446404" algn="l" rtl="0">
              <a:lnSpc>
                <a:spcPct val="100000"/>
              </a:lnSpc>
              <a:spcBef>
                <a:spcPts val="2200"/>
              </a:spcBef>
              <a:spcAft>
                <a:spcPts val="0"/>
              </a:spcAft>
              <a:buSzPts val="1710"/>
              <a:buChar char="●"/>
            </a:pPr>
            <a:r>
              <a:rPr lang="en-US" sz="2850" b="1" dirty="0">
                <a:solidFill>
                  <a:srgbClr val="FF0000"/>
                </a:solidFill>
              </a:rPr>
              <a:t>Starting period</a:t>
            </a:r>
            <a:r>
              <a:rPr lang="en-US" sz="2850" b="1" dirty="0" smtClean="0">
                <a:solidFill>
                  <a:srgbClr val="FF0000"/>
                </a:solidFill>
              </a:rPr>
              <a:t>:</a:t>
            </a:r>
            <a:r>
              <a:rPr lang="ro-RO" sz="2850" b="1" dirty="0" smtClean="0">
                <a:solidFill>
                  <a:srgbClr val="FF0000"/>
                </a:solidFill>
              </a:rPr>
              <a:t> 6-10 DECEMBER  2021</a:t>
            </a:r>
            <a:endParaRPr b="0" dirty="0">
              <a:solidFill>
                <a:srgbClr val="FF0000"/>
              </a:solidFill>
            </a:endParaRPr>
          </a:p>
          <a:p>
            <a:pPr marL="446404" lvl="0" indent="-446404" algn="l" rtl="0">
              <a:lnSpc>
                <a:spcPct val="100000"/>
              </a:lnSpc>
              <a:spcBef>
                <a:spcPts val="2200"/>
              </a:spcBef>
              <a:spcAft>
                <a:spcPts val="0"/>
              </a:spcAft>
              <a:buSzPts val="1710"/>
              <a:buChar char="●"/>
            </a:pPr>
            <a:r>
              <a:rPr lang="en-US" sz="2850" b="1" dirty="0">
                <a:solidFill>
                  <a:srgbClr val="84312B"/>
                </a:solidFill>
              </a:rPr>
              <a:t>Duration: </a:t>
            </a:r>
            <a:r>
              <a:rPr lang="en-US" b="0" dirty="0">
                <a:solidFill>
                  <a:srgbClr val="424242"/>
                </a:solidFill>
              </a:rPr>
              <a:t>5 days</a:t>
            </a:r>
            <a:endParaRPr b="0" dirty="0">
              <a:solidFill>
                <a:srgbClr val="424242"/>
              </a:solidFill>
            </a:endParaRPr>
          </a:p>
          <a:p>
            <a:pPr marL="446404" lvl="0" indent="-446404" algn="l" rtl="0">
              <a:lnSpc>
                <a:spcPct val="100000"/>
              </a:lnSpc>
              <a:spcBef>
                <a:spcPts val="2200"/>
              </a:spcBef>
              <a:spcAft>
                <a:spcPts val="0"/>
              </a:spcAft>
              <a:buSzPts val="1710"/>
              <a:buChar char="●"/>
            </a:pPr>
            <a:r>
              <a:rPr lang="en-US" sz="2850" b="1" dirty="0">
                <a:solidFill>
                  <a:srgbClr val="84312B"/>
                </a:solidFill>
              </a:rPr>
              <a:t>Country of venue: </a:t>
            </a:r>
            <a:r>
              <a:rPr lang="en-US" b="0" dirty="0">
                <a:solidFill>
                  <a:srgbClr val="424242"/>
                </a:solidFill>
              </a:rPr>
              <a:t>Romania</a:t>
            </a:r>
            <a:endParaRPr dirty="0"/>
          </a:p>
          <a:p>
            <a:pPr marL="446404" lvl="0" indent="-446404" algn="l" rtl="0">
              <a:lnSpc>
                <a:spcPct val="100000"/>
              </a:lnSpc>
              <a:spcBef>
                <a:spcPts val="2200"/>
              </a:spcBef>
              <a:spcAft>
                <a:spcPts val="0"/>
              </a:spcAft>
              <a:buSzPts val="1710"/>
              <a:buChar char="●"/>
            </a:pPr>
            <a:r>
              <a:rPr lang="en-US" sz="2850" b="1" dirty="0">
                <a:solidFill>
                  <a:srgbClr val="84312B"/>
                </a:solidFill>
              </a:rPr>
              <a:t>Activities: </a:t>
            </a:r>
            <a:r>
              <a:rPr lang="en-US" b="0" dirty="0">
                <a:solidFill>
                  <a:srgbClr val="424242"/>
                </a:solidFill>
              </a:rPr>
              <a:t>Presentations of the refugee interviews’ findings; negotiation in multi national teams; peer learning-sharing ideas, knowledge &amp; experience; writing stories.</a:t>
            </a:r>
            <a:endParaRPr dirty="0"/>
          </a:p>
        </p:txBody>
      </p:sp>
      <p:pic>
        <p:nvPicPr>
          <p:cNvPr id="231" name="Google Shape;231;p12" descr="romaniaround.gif"/>
          <p:cNvPicPr preferRelativeResize="0"/>
          <p:nvPr/>
        </p:nvPicPr>
        <p:blipFill rotWithShape="1">
          <a:blip r:embed="rId3">
            <a:alphaModFix/>
          </a:blip>
          <a:srcRect/>
          <a:stretch/>
        </p:blipFill>
        <p:spPr>
          <a:xfrm>
            <a:off x="9670752" y="4234648"/>
            <a:ext cx="3132680" cy="31326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500"/>
              <a:buFont typeface="Palatino"/>
              <a:buNone/>
            </a:pPr>
            <a:r>
              <a:rPr lang="en-US" sz="4500" b="1">
                <a:solidFill>
                  <a:srgbClr val="84312B"/>
                </a:solidFill>
                <a:latin typeface="Palatino"/>
                <a:ea typeface="Palatino"/>
                <a:cs typeface="Palatino"/>
                <a:sym typeface="Palatino"/>
              </a:rPr>
              <a:t>Learning Teaching Training Activity C3:</a:t>
            </a:r>
            <a:endParaRPr/>
          </a:p>
        </p:txBody>
      </p:sp>
      <p:sp>
        <p:nvSpPr>
          <p:cNvPr id="307" name="Google Shape;307;p13"/>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fontScale="92500" lnSpcReduction="20000"/>
          </a:bodyPr>
          <a:lstStyle/>
          <a:p>
            <a:pPr marL="437005" lvl="0" indent="-437005" algn="l" rtl="0">
              <a:lnSpc>
                <a:spcPct val="100000"/>
              </a:lnSpc>
              <a:spcBef>
                <a:spcPts val="0"/>
              </a:spcBef>
              <a:spcAft>
                <a:spcPts val="0"/>
              </a:spcAft>
              <a:buSzPts val="1674"/>
              <a:buChar char="●"/>
            </a:pPr>
            <a:r>
              <a:rPr lang="en-US" sz="2790" b="1" dirty="0">
                <a:solidFill>
                  <a:srgbClr val="84312B"/>
                </a:solidFill>
              </a:rPr>
              <a:t>Activity type: </a:t>
            </a:r>
            <a:r>
              <a:rPr lang="en-US" b="0" dirty="0">
                <a:solidFill>
                  <a:srgbClr val="424242"/>
                </a:solidFill>
              </a:rPr>
              <a:t>Short-term exchange of groups of pupils</a:t>
            </a:r>
            <a:endParaRPr b="0" dirty="0">
              <a:solidFill>
                <a:srgbClr val="424242"/>
              </a:solidFill>
            </a:endParaRPr>
          </a:p>
          <a:p>
            <a:pPr marL="437005" lvl="0" indent="-437005" algn="l" rtl="0">
              <a:lnSpc>
                <a:spcPct val="100000"/>
              </a:lnSpc>
              <a:spcBef>
                <a:spcPts val="2200"/>
              </a:spcBef>
              <a:spcAft>
                <a:spcPts val="0"/>
              </a:spcAft>
              <a:buSzPts val="1674"/>
              <a:buChar char="●"/>
            </a:pPr>
            <a:r>
              <a:rPr lang="en-US" sz="2790" b="1" dirty="0">
                <a:solidFill>
                  <a:srgbClr val="84312B"/>
                </a:solidFill>
              </a:rPr>
              <a:t>Activity title: </a:t>
            </a:r>
            <a:r>
              <a:rPr lang="en-US" b="0" dirty="0">
                <a:solidFill>
                  <a:srgbClr val="424242"/>
                </a:solidFill>
              </a:rPr>
              <a:t>Illustration Session for Pupils</a:t>
            </a:r>
            <a:endParaRPr b="0" dirty="0">
              <a:solidFill>
                <a:srgbClr val="424242"/>
              </a:solidFill>
            </a:endParaRPr>
          </a:p>
          <a:p>
            <a:pPr marL="437005" lvl="0" indent="-437005" algn="l" rtl="0">
              <a:lnSpc>
                <a:spcPct val="100000"/>
              </a:lnSpc>
              <a:spcBef>
                <a:spcPts val="2200"/>
              </a:spcBef>
              <a:spcAft>
                <a:spcPts val="0"/>
              </a:spcAft>
              <a:buSzPts val="1674"/>
              <a:buChar char="●"/>
            </a:pPr>
            <a:r>
              <a:rPr lang="en-US" sz="2790" b="1" dirty="0">
                <a:solidFill>
                  <a:srgbClr val="84312B"/>
                </a:solidFill>
              </a:rPr>
              <a:t>Leading </a:t>
            </a:r>
            <a:r>
              <a:rPr lang="en-US" sz="2790" b="1" dirty="0" err="1">
                <a:solidFill>
                  <a:srgbClr val="84312B"/>
                </a:solidFill>
              </a:rPr>
              <a:t>organisation</a:t>
            </a:r>
            <a:r>
              <a:rPr lang="en-US" sz="2790" b="1" dirty="0">
                <a:solidFill>
                  <a:srgbClr val="84312B"/>
                </a:solidFill>
              </a:rPr>
              <a:t>:</a:t>
            </a:r>
            <a:r>
              <a:rPr lang="en-US" b="0" dirty="0">
                <a:solidFill>
                  <a:srgbClr val="424242"/>
                </a:solidFill>
              </a:rPr>
              <a:t> </a:t>
            </a:r>
            <a:r>
              <a:rPr lang="en-US" b="0" dirty="0" err="1">
                <a:solidFill>
                  <a:srgbClr val="424242"/>
                </a:solidFill>
              </a:rPr>
              <a:t>Agrupamento</a:t>
            </a:r>
            <a:r>
              <a:rPr lang="en-US" b="0" dirty="0">
                <a:solidFill>
                  <a:srgbClr val="424242"/>
                </a:solidFill>
              </a:rPr>
              <a:t> de </a:t>
            </a:r>
            <a:r>
              <a:rPr lang="en-US" b="0" dirty="0" err="1">
                <a:solidFill>
                  <a:srgbClr val="424242"/>
                </a:solidFill>
              </a:rPr>
              <a:t>Escolas</a:t>
            </a:r>
            <a:r>
              <a:rPr lang="en-US" b="0" dirty="0">
                <a:solidFill>
                  <a:srgbClr val="424242"/>
                </a:solidFill>
              </a:rPr>
              <a:t> Alberto </a:t>
            </a:r>
            <a:r>
              <a:rPr lang="en-US" b="0" dirty="0" err="1">
                <a:solidFill>
                  <a:srgbClr val="424242"/>
                </a:solidFill>
              </a:rPr>
              <a:t>Sampaio</a:t>
            </a:r>
            <a:endParaRPr b="0" dirty="0">
              <a:solidFill>
                <a:srgbClr val="424242"/>
              </a:solidFill>
            </a:endParaRPr>
          </a:p>
          <a:p>
            <a:pPr marL="437005" lvl="0" indent="-437005" algn="l" rtl="0">
              <a:lnSpc>
                <a:spcPct val="100000"/>
              </a:lnSpc>
              <a:spcBef>
                <a:spcPts val="2200"/>
              </a:spcBef>
              <a:spcAft>
                <a:spcPts val="0"/>
              </a:spcAft>
              <a:buSzPts val="1674"/>
              <a:buChar char="●"/>
            </a:pPr>
            <a:r>
              <a:rPr lang="en-US" sz="2790" b="1" dirty="0">
                <a:solidFill>
                  <a:srgbClr val="84312B"/>
                </a:solidFill>
              </a:rPr>
              <a:t>Starting </a:t>
            </a:r>
            <a:r>
              <a:rPr lang="en-US" sz="2790" b="1" dirty="0" smtClean="0">
                <a:solidFill>
                  <a:srgbClr val="84312B"/>
                </a:solidFill>
              </a:rPr>
              <a:t>period:</a:t>
            </a:r>
            <a:r>
              <a:rPr lang="ro-RO" sz="2790" b="1" dirty="0" smtClean="0">
                <a:solidFill>
                  <a:srgbClr val="84312B"/>
                </a:solidFill>
              </a:rPr>
              <a:t> </a:t>
            </a:r>
            <a:r>
              <a:rPr lang="ro-RO" sz="2790" b="1" dirty="0" smtClean="0">
                <a:solidFill>
                  <a:srgbClr val="C00000"/>
                </a:solidFill>
              </a:rPr>
              <a:t>2-6 MAY 2022</a:t>
            </a:r>
            <a:endParaRPr b="0" dirty="0">
              <a:solidFill>
                <a:srgbClr val="C00000"/>
              </a:solidFill>
            </a:endParaRPr>
          </a:p>
          <a:p>
            <a:pPr marL="437005" lvl="0" indent="-437005" algn="l" rtl="0">
              <a:lnSpc>
                <a:spcPct val="100000"/>
              </a:lnSpc>
              <a:spcBef>
                <a:spcPts val="2200"/>
              </a:spcBef>
              <a:spcAft>
                <a:spcPts val="0"/>
              </a:spcAft>
              <a:buSzPts val="1674"/>
              <a:buChar char="●"/>
            </a:pPr>
            <a:r>
              <a:rPr lang="en-US" sz="2790" b="1" dirty="0">
                <a:solidFill>
                  <a:srgbClr val="84312B"/>
                </a:solidFill>
              </a:rPr>
              <a:t>Duration: </a:t>
            </a:r>
            <a:r>
              <a:rPr lang="en-US" b="0" dirty="0">
                <a:solidFill>
                  <a:srgbClr val="424242"/>
                </a:solidFill>
              </a:rPr>
              <a:t>5 days</a:t>
            </a:r>
            <a:endParaRPr b="0" dirty="0">
              <a:solidFill>
                <a:srgbClr val="424242"/>
              </a:solidFill>
            </a:endParaRPr>
          </a:p>
          <a:p>
            <a:pPr marL="437005" lvl="0" indent="-437005" algn="l" rtl="0">
              <a:lnSpc>
                <a:spcPct val="100000"/>
              </a:lnSpc>
              <a:spcBef>
                <a:spcPts val="2200"/>
              </a:spcBef>
              <a:spcAft>
                <a:spcPts val="0"/>
              </a:spcAft>
              <a:buSzPts val="1674"/>
              <a:buChar char="●"/>
            </a:pPr>
            <a:r>
              <a:rPr lang="en-US" sz="2790" b="1" dirty="0">
                <a:solidFill>
                  <a:srgbClr val="84312B"/>
                </a:solidFill>
              </a:rPr>
              <a:t>Country of venue: </a:t>
            </a:r>
            <a:r>
              <a:rPr lang="en-US" b="0" dirty="0">
                <a:solidFill>
                  <a:srgbClr val="424242"/>
                </a:solidFill>
              </a:rPr>
              <a:t>Portugal</a:t>
            </a:r>
            <a:endParaRPr dirty="0"/>
          </a:p>
          <a:p>
            <a:pPr marL="437005" lvl="0" indent="-437005" algn="l" rtl="0">
              <a:lnSpc>
                <a:spcPct val="100000"/>
              </a:lnSpc>
              <a:spcBef>
                <a:spcPts val="2200"/>
              </a:spcBef>
              <a:spcAft>
                <a:spcPts val="0"/>
              </a:spcAft>
              <a:buSzPts val="1674"/>
              <a:buChar char="●"/>
            </a:pPr>
            <a:r>
              <a:rPr lang="en-US" sz="2790" b="1" dirty="0">
                <a:solidFill>
                  <a:srgbClr val="84312B"/>
                </a:solidFill>
              </a:rPr>
              <a:t>Activities: </a:t>
            </a:r>
            <a:r>
              <a:rPr lang="en-US" b="0" dirty="0">
                <a:solidFill>
                  <a:srgbClr val="424242"/>
                </a:solidFill>
              </a:rPr>
              <a:t>Visit to NGO, working with refugees; pair work on producing illustrations for stories; presentations on achievements, sharing ideas, knowledge &amp; experience; graphic design program’s introduction.</a:t>
            </a:r>
            <a:endParaRPr dirty="0"/>
          </a:p>
        </p:txBody>
      </p:sp>
      <p:pic>
        <p:nvPicPr>
          <p:cNvPr id="308" name="Google Shape;308;p13" descr="portufalround.gif"/>
          <p:cNvPicPr preferRelativeResize="0"/>
          <p:nvPr/>
        </p:nvPicPr>
        <p:blipFill rotWithShape="1">
          <a:blip r:embed="rId3">
            <a:alphaModFix/>
          </a:blip>
          <a:srcRect/>
          <a:stretch/>
        </p:blipFill>
        <p:spPr>
          <a:xfrm>
            <a:off x="9454728" y="4732784"/>
            <a:ext cx="2520280" cy="2088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500"/>
              <a:buFont typeface="Palatino"/>
              <a:buNone/>
            </a:pPr>
            <a:r>
              <a:rPr lang="en-US" sz="4500" b="1">
                <a:solidFill>
                  <a:srgbClr val="84312B"/>
                </a:solidFill>
                <a:latin typeface="Palatino"/>
                <a:ea typeface="Palatino"/>
                <a:cs typeface="Palatino"/>
                <a:sym typeface="Palatino"/>
              </a:rPr>
              <a:t>Learning Teaching Training Activity C4:</a:t>
            </a:r>
            <a:endParaRPr/>
          </a:p>
        </p:txBody>
      </p:sp>
      <p:sp>
        <p:nvSpPr>
          <p:cNvPr id="314" name="Google Shape;314;p14"/>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fontScale="92500" lnSpcReduction="20000"/>
          </a:bodyPr>
          <a:lstStyle/>
          <a:p>
            <a:pPr marL="408812" lvl="0" indent="-408812" algn="l" rtl="0">
              <a:lnSpc>
                <a:spcPct val="100000"/>
              </a:lnSpc>
              <a:spcBef>
                <a:spcPts val="0"/>
              </a:spcBef>
              <a:spcAft>
                <a:spcPts val="0"/>
              </a:spcAft>
              <a:buSzPts val="1566"/>
              <a:buChar char="●"/>
            </a:pPr>
            <a:r>
              <a:rPr lang="en-US" sz="2610" b="1" dirty="0">
                <a:solidFill>
                  <a:srgbClr val="84312B"/>
                </a:solidFill>
              </a:rPr>
              <a:t>Activity type: </a:t>
            </a:r>
            <a:r>
              <a:rPr lang="en-US" b="0" dirty="0">
                <a:solidFill>
                  <a:srgbClr val="424242"/>
                </a:solidFill>
              </a:rPr>
              <a:t>Short-term exchange of groups of pupils</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Activity title: </a:t>
            </a:r>
            <a:r>
              <a:rPr lang="en-US" b="0" dirty="0">
                <a:solidFill>
                  <a:srgbClr val="424242"/>
                </a:solidFill>
              </a:rPr>
              <a:t>Graphic and Design Session for Pupils</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Leading </a:t>
            </a:r>
            <a:r>
              <a:rPr lang="en-US" sz="2610" b="1" dirty="0" err="1">
                <a:solidFill>
                  <a:srgbClr val="84312B"/>
                </a:solidFill>
              </a:rPr>
              <a:t>organisation</a:t>
            </a:r>
            <a:r>
              <a:rPr lang="en-US" sz="2610" b="1" dirty="0">
                <a:solidFill>
                  <a:srgbClr val="84312B"/>
                </a:solidFill>
              </a:rPr>
              <a:t>:</a:t>
            </a:r>
            <a:r>
              <a:rPr lang="en-US" b="0" dirty="0">
                <a:solidFill>
                  <a:srgbClr val="424242"/>
                </a:solidFill>
              </a:rPr>
              <a:t> ITCG </a:t>
            </a:r>
            <a:r>
              <a:rPr lang="en-US" b="0" dirty="0" err="1">
                <a:solidFill>
                  <a:srgbClr val="424242"/>
                </a:solidFill>
              </a:rPr>
              <a:t>deffenu</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Starting period: </a:t>
            </a:r>
            <a:r>
              <a:rPr lang="ro-RO" dirty="0" smtClean="0">
                <a:solidFill>
                  <a:srgbClr val="C00000"/>
                </a:solidFill>
              </a:rPr>
              <a:t>19 - 23 SEPREMBER 2022</a:t>
            </a:r>
            <a:endParaRPr b="0" dirty="0">
              <a:solidFill>
                <a:srgbClr val="C00000"/>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Duration: </a:t>
            </a:r>
            <a:r>
              <a:rPr lang="en-US" b="0" dirty="0">
                <a:solidFill>
                  <a:srgbClr val="424242"/>
                </a:solidFill>
              </a:rPr>
              <a:t>5 days</a:t>
            </a:r>
            <a:endParaRPr b="0" dirty="0">
              <a:solidFill>
                <a:srgbClr val="424242"/>
              </a:solidFill>
            </a:endParaRPr>
          </a:p>
          <a:p>
            <a:pPr marL="408812" lvl="0" indent="-408812" algn="l" rtl="0">
              <a:lnSpc>
                <a:spcPct val="100000"/>
              </a:lnSpc>
              <a:spcBef>
                <a:spcPts val="2000"/>
              </a:spcBef>
              <a:spcAft>
                <a:spcPts val="0"/>
              </a:spcAft>
              <a:buSzPts val="1566"/>
              <a:buChar char="●"/>
            </a:pPr>
            <a:r>
              <a:rPr lang="en-US" sz="2610" b="1" dirty="0">
                <a:solidFill>
                  <a:srgbClr val="84312B"/>
                </a:solidFill>
              </a:rPr>
              <a:t>Country of venue: </a:t>
            </a:r>
            <a:r>
              <a:rPr lang="en-US" b="0" dirty="0">
                <a:solidFill>
                  <a:srgbClr val="424242"/>
                </a:solidFill>
              </a:rPr>
              <a:t>Italy</a:t>
            </a:r>
            <a:endParaRPr dirty="0"/>
          </a:p>
          <a:p>
            <a:pPr marL="408812" lvl="0" indent="-408812" algn="l" rtl="0">
              <a:lnSpc>
                <a:spcPct val="100000"/>
              </a:lnSpc>
              <a:spcBef>
                <a:spcPts val="2000"/>
              </a:spcBef>
              <a:spcAft>
                <a:spcPts val="0"/>
              </a:spcAft>
              <a:buSzPts val="1566"/>
              <a:buChar char="●"/>
            </a:pPr>
            <a:r>
              <a:rPr lang="en-US" sz="2610" b="1" dirty="0">
                <a:solidFill>
                  <a:srgbClr val="84312B"/>
                </a:solidFill>
              </a:rPr>
              <a:t>Activities: </a:t>
            </a:r>
            <a:r>
              <a:rPr lang="en-US" b="0" dirty="0">
                <a:solidFill>
                  <a:srgbClr val="424242"/>
                </a:solidFill>
              </a:rPr>
              <a:t>Making a graphic design of the story book, using typography, photography, and illustration(combination of stories from LTTAC2 and drawings/illustrations from LTTAC3); sharing experiences of visiting refugee NGOs at the conference; research poster discussion.</a:t>
            </a:r>
            <a:endParaRPr dirty="0"/>
          </a:p>
        </p:txBody>
      </p:sp>
      <p:pic>
        <p:nvPicPr>
          <p:cNvPr id="315" name="Google Shape;315;p14" descr="italyround.gif"/>
          <p:cNvPicPr preferRelativeResize="0"/>
          <p:nvPr/>
        </p:nvPicPr>
        <p:blipFill rotWithShape="1">
          <a:blip r:embed="rId3">
            <a:alphaModFix/>
          </a:blip>
          <a:srcRect/>
          <a:stretch/>
        </p:blipFill>
        <p:spPr>
          <a:xfrm>
            <a:off x="8765148" y="3702050"/>
            <a:ext cx="3133494" cy="31334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500"/>
              <a:buFont typeface="Palatino"/>
              <a:buNone/>
            </a:pPr>
            <a:r>
              <a:rPr lang="en-US" sz="4500" b="1">
                <a:solidFill>
                  <a:srgbClr val="84312B"/>
                </a:solidFill>
                <a:latin typeface="Palatino"/>
                <a:ea typeface="Palatino"/>
                <a:cs typeface="Palatino"/>
                <a:sym typeface="Palatino"/>
              </a:rPr>
              <a:t>Learning Teaching Training Activity C5:</a:t>
            </a:r>
            <a:endParaRPr/>
          </a:p>
        </p:txBody>
      </p:sp>
      <p:sp>
        <p:nvSpPr>
          <p:cNvPr id="321" name="Google Shape;321;p15"/>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fontScale="92500" lnSpcReduction="20000"/>
          </a:bodyPr>
          <a:lstStyle/>
          <a:p>
            <a:pPr marL="418211" lvl="0" indent="-418211" algn="l" rtl="0">
              <a:lnSpc>
                <a:spcPct val="100000"/>
              </a:lnSpc>
              <a:spcBef>
                <a:spcPts val="0"/>
              </a:spcBef>
              <a:spcAft>
                <a:spcPts val="0"/>
              </a:spcAft>
              <a:buSzPts val="1602"/>
              <a:buChar char="●"/>
            </a:pPr>
            <a:r>
              <a:rPr lang="en-US" sz="2670" b="1" dirty="0">
                <a:solidFill>
                  <a:srgbClr val="84312B"/>
                </a:solidFill>
              </a:rPr>
              <a:t>Activity type: </a:t>
            </a:r>
            <a:r>
              <a:rPr lang="en-US" b="0" dirty="0">
                <a:solidFill>
                  <a:srgbClr val="424242"/>
                </a:solidFill>
              </a:rPr>
              <a:t>Short-term joint staff training event</a:t>
            </a:r>
            <a:endParaRPr b="0" dirty="0">
              <a:solidFill>
                <a:srgbClr val="424242"/>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Activity title: </a:t>
            </a:r>
            <a:r>
              <a:rPr lang="en-US" b="0" dirty="0">
                <a:solidFill>
                  <a:srgbClr val="424242"/>
                </a:solidFill>
              </a:rPr>
              <a:t>Preparing the Academic Poster</a:t>
            </a:r>
            <a:endParaRPr b="0" dirty="0">
              <a:solidFill>
                <a:srgbClr val="424242"/>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Leading </a:t>
            </a:r>
            <a:r>
              <a:rPr lang="en-US" sz="2670" b="1" dirty="0" err="1">
                <a:solidFill>
                  <a:srgbClr val="84312B"/>
                </a:solidFill>
              </a:rPr>
              <a:t>organisation</a:t>
            </a:r>
            <a:r>
              <a:rPr lang="en-US" sz="2670" b="1" dirty="0">
                <a:solidFill>
                  <a:srgbClr val="84312B"/>
                </a:solidFill>
              </a:rPr>
              <a:t>:</a:t>
            </a:r>
            <a:r>
              <a:rPr lang="en-US" b="0" dirty="0">
                <a:solidFill>
                  <a:srgbClr val="424242"/>
                </a:solidFill>
              </a:rPr>
              <a:t> </a:t>
            </a:r>
            <a:r>
              <a:rPr lang="en-US" b="0" dirty="0" err="1">
                <a:solidFill>
                  <a:srgbClr val="424242"/>
                </a:solidFill>
              </a:rPr>
              <a:t>Køge</a:t>
            </a:r>
            <a:r>
              <a:rPr lang="en-US" b="0" dirty="0">
                <a:solidFill>
                  <a:srgbClr val="424242"/>
                </a:solidFill>
              </a:rPr>
              <a:t> Business College</a:t>
            </a:r>
            <a:endParaRPr b="0" dirty="0">
              <a:solidFill>
                <a:srgbClr val="424242"/>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Starting period:</a:t>
            </a:r>
            <a:r>
              <a:rPr lang="en-US" dirty="0">
                <a:solidFill>
                  <a:srgbClr val="424242"/>
                </a:solidFill>
              </a:rPr>
              <a:t> </a:t>
            </a:r>
            <a:r>
              <a:rPr lang="ro-RO" dirty="0" smtClean="0">
                <a:solidFill>
                  <a:srgbClr val="C00000"/>
                </a:solidFill>
              </a:rPr>
              <a:t>8 -12 MAY 2023</a:t>
            </a:r>
            <a:endParaRPr b="0" dirty="0">
              <a:solidFill>
                <a:srgbClr val="C00000"/>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Duration: </a:t>
            </a:r>
            <a:r>
              <a:rPr lang="en-US" b="0" dirty="0">
                <a:solidFill>
                  <a:srgbClr val="424242"/>
                </a:solidFill>
              </a:rPr>
              <a:t>5 days</a:t>
            </a:r>
            <a:endParaRPr b="0" dirty="0">
              <a:solidFill>
                <a:srgbClr val="424242"/>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Country of venue: </a:t>
            </a:r>
            <a:r>
              <a:rPr lang="en-US" b="0" dirty="0">
                <a:solidFill>
                  <a:srgbClr val="424242"/>
                </a:solidFill>
              </a:rPr>
              <a:t>Denmark</a:t>
            </a:r>
            <a:endParaRPr b="0" dirty="0">
              <a:solidFill>
                <a:srgbClr val="424242"/>
              </a:solidFill>
            </a:endParaRPr>
          </a:p>
          <a:p>
            <a:pPr marL="418211" lvl="0" indent="-418211" algn="l" rtl="0">
              <a:lnSpc>
                <a:spcPct val="100000"/>
              </a:lnSpc>
              <a:spcBef>
                <a:spcPts val="2100"/>
              </a:spcBef>
              <a:spcAft>
                <a:spcPts val="0"/>
              </a:spcAft>
              <a:buSzPts val="1602"/>
              <a:buChar char="●"/>
            </a:pPr>
            <a:r>
              <a:rPr lang="en-US" sz="2670" b="1" dirty="0">
                <a:solidFill>
                  <a:srgbClr val="84312B"/>
                </a:solidFill>
              </a:rPr>
              <a:t>Activities: </a:t>
            </a:r>
            <a:r>
              <a:rPr lang="en-US" b="0" dirty="0">
                <a:solidFill>
                  <a:srgbClr val="424242"/>
                </a:solidFill>
              </a:rPr>
              <a:t>discussion of data gathering procedure and analyses of academic posters’ examples - slide show presentations ;</a:t>
            </a:r>
            <a:r>
              <a:rPr lang="en-US" sz="2670" b="1" dirty="0">
                <a:solidFill>
                  <a:srgbClr val="84312B"/>
                </a:solidFill>
              </a:rPr>
              <a:t> </a:t>
            </a:r>
            <a:r>
              <a:rPr lang="en-US" b="0" dirty="0">
                <a:solidFill>
                  <a:srgbClr val="424242"/>
                </a:solidFill>
              </a:rPr>
              <a:t>producing an academic poster; sessions on dissemination activities and sustainability of the project.</a:t>
            </a:r>
            <a:endParaRPr dirty="0"/>
          </a:p>
        </p:txBody>
      </p:sp>
      <p:pic>
        <p:nvPicPr>
          <p:cNvPr id="322" name="Google Shape;322;p15" descr="denmarkround.gif"/>
          <p:cNvPicPr preferRelativeResize="0"/>
          <p:nvPr/>
        </p:nvPicPr>
        <p:blipFill rotWithShape="1">
          <a:blip r:embed="rId3">
            <a:alphaModFix/>
          </a:blip>
          <a:srcRect/>
          <a:stretch/>
        </p:blipFill>
        <p:spPr>
          <a:xfrm>
            <a:off x="8370838" y="3995185"/>
            <a:ext cx="3134830" cy="31348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6000"/>
              <a:buFont typeface="Palatino"/>
              <a:buNone/>
            </a:pPr>
            <a:r>
              <a:rPr lang="en-US" sz="6000" b="1">
                <a:solidFill>
                  <a:srgbClr val="84312B"/>
                </a:solidFill>
                <a:latin typeface="Palatino"/>
                <a:ea typeface="Palatino"/>
                <a:cs typeface="Palatino"/>
                <a:sym typeface="Palatino"/>
              </a:rPr>
              <a:t>In school activities:</a:t>
            </a:r>
            <a:endParaRPr/>
          </a:p>
        </p:txBody>
      </p:sp>
      <p:sp>
        <p:nvSpPr>
          <p:cNvPr id="419" name="Google Shape;419;p16"/>
          <p:cNvSpPr txBox="1">
            <a:spLocks noGrp="1"/>
          </p:cNvSpPr>
          <p:nvPr>
            <p:ph type="body" idx="1"/>
          </p:nvPr>
        </p:nvSpPr>
        <p:spPr>
          <a:xfrm>
            <a:off x="508000" y="2730500"/>
            <a:ext cx="5816600" cy="6350000"/>
          </a:xfrm>
          <a:prstGeom prst="rect">
            <a:avLst/>
          </a:prstGeom>
          <a:noFill/>
          <a:ln>
            <a:noFill/>
          </a:ln>
        </p:spPr>
        <p:txBody>
          <a:bodyPr spcFirstLastPara="1" wrap="square" lIns="50800" tIns="50800" rIns="50800" bIns="50800" anchor="ctr" anchorCtr="0">
            <a:normAutofit/>
          </a:bodyPr>
          <a:lstStyle/>
          <a:p>
            <a:pPr marL="393700" lvl="0" indent="-393700" algn="l" rtl="0">
              <a:lnSpc>
                <a:spcPct val="100000"/>
              </a:lnSpc>
              <a:spcBef>
                <a:spcPts val="0"/>
              </a:spcBef>
              <a:spcAft>
                <a:spcPts val="0"/>
              </a:spcAft>
              <a:buSzPts val="1950"/>
              <a:buChar char="●"/>
            </a:pPr>
            <a:r>
              <a:rPr lang="en-US" dirty="0">
                <a:solidFill>
                  <a:srgbClr val="84312B"/>
                </a:solidFill>
              </a:rPr>
              <a:t>Extracurricular learning events;</a:t>
            </a:r>
            <a:endParaRPr dirty="0"/>
          </a:p>
          <a:p>
            <a:pPr marL="393700" lvl="0" indent="-393700" algn="l" rtl="0">
              <a:lnSpc>
                <a:spcPct val="100000"/>
              </a:lnSpc>
              <a:spcBef>
                <a:spcPts val="1800"/>
              </a:spcBef>
              <a:spcAft>
                <a:spcPts val="0"/>
              </a:spcAft>
              <a:buSzPts val="1950"/>
              <a:buChar char="●"/>
            </a:pPr>
            <a:r>
              <a:rPr lang="en-US" dirty="0">
                <a:solidFill>
                  <a:srgbClr val="84312B"/>
                </a:solidFill>
              </a:rPr>
              <a:t>Presentations of school/country/project team;</a:t>
            </a:r>
            <a:endParaRPr dirty="0"/>
          </a:p>
          <a:p>
            <a:pPr marL="393700" lvl="0" indent="-393700" algn="l" rtl="0">
              <a:lnSpc>
                <a:spcPct val="100000"/>
              </a:lnSpc>
              <a:spcBef>
                <a:spcPts val="1800"/>
              </a:spcBef>
              <a:spcAft>
                <a:spcPts val="0"/>
              </a:spcAft>
              <a:buSzPts val="1950"/>
              <a:buChar char="●"/>
            </a:pPr>
            <a:r>
              <a:rPr lang="en-US" dirty="0">
                <a:solidFill>
                  <a:srgbClr val="84312B"/>
                </a:solidFill>
              </a:rPr>
              <a:t>Project Corner;</a:t>
            </a:r>
            <a:endParaRPr dirty="0"/>
          </a:p>
          <a:p>
            <a:pPr marL="393700" lvl="0" indent="-393700" algn="l" rtl="0">
              <a:lnSpc>
                <a:spcPct val="100000"/>
              </a:lnSpc>
              <a:spcBef>
                <a:spcPts val="1800"/>
              </a:spcBef>
              <a:spcAft>
                <a:spcPts val="0"/>
              </a:spcAft>
              <a:buSzPts val="1950"/>
              <a:buChar char="●"/>
            </a:pPr>
            <a:r>
              <a:rPr lang="en-US" dirty="0">
                <a:solidFill>
                  <a:srgbClr val="84312B"/>
                </a:solidFill>
              </a:rPr>
              <a:t>Research on the situation of refugees in the country/city;</a:t>
            </a:r>
            <a:endParaRPr dirty="0"/>
          </a:p>
          <a:p>
            <a:pPr marL="393700" lvl="0" indent="-393700" algn="l" rtl="0">
              <a:lnSpc>
                <a:spcPct val="100000"/>
              </a:lnSpc>
              <a:spcBef>
                <a:spcPts val="1800"/>
              </a:spcBef>
              <a:spcAft>
                <a:spcPts val="0"/>
              </a:spcAft>
              <a:buSzPts val="1950"/>
              <a:buChar char="●"/>
            </a:pPr>
            <a:r>
              <a:rPr lang="en-US" dirty="0">
                <a:solidFill>
                  <a:srgbClr val="84312B"/>
                </a:solidFill>
              </a:rPr>
              <a:t>Creating of videos-reviews of 3 children’s books</a:t>
            </a:r>
            <a:endParaRPr dirty="0"/>
          </a:p>
        </p:txBody>
      </p:sp>
      <p:pic>
        <p:nvPicPr>
          <p:cNvPr id="6" name="Imagine 5" descr="C:\Users\Admin\Downloads\WhatsApp Image 2021-02-09 at 10.46.56.jpeg"/>
          <p:cNvPicPr/>
          <p:nvPr/>
        </p:nvPicPr>
        <p:blipFill>
          <a:blip r:embed="rId3">
            <a:extLst>
              <a:ext uri="{28A0092B-C50C-407E-A947-70E740481C1C}">
                <a14:useLocalDpi xmlns:a14="http://schemas.microsoft.com/office/drawing/2010/main" val="0"/>
              </a:ext>
            </a:extLst>
          </a:blip>
          <a:srcRect/>
          <a:stretch>
            <a:fillRect/>
          </a:stretch>
        </p:blipFill>
        <p:spPr bwMode="auto">
          <a:xfrm>
            <a:off x="7798544" y="3220616"/>
            <a:ext cx="4104456" cy="403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7"/>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5500"/>
              <a:buFont typeface="Palatino"/>
              <a:buNone/>
            </a:pPr>
            <a:r>
              <a:rPr lang="en-US" sz="5500" b="1">
                <a:solidFill>
                  <a:srgbClr val="84312B"/>
                </a:solidFill>
                <a:latin typeface="Palatino"/>
                <a:ea typeface="Palatino"/>
                <a:cs typeface="Palatino"/>
                <a:sym typeface="Palatino"/>
              </a:rPr>
              <a:t>Transnational Project Activities:</a:t>
            </a:r>
            <a:endParaRPr/>
          </a:p>
        </p:txBody>
      </p:sp>
      <p:sp>
        <p:nvSpPr>
          <p:cNvPr id="426" name="Google Shape;426;p17"/>
          <p:cNvSpPr txBox="1">
            <a:spLocks noGrp="1"/>
          </p:cNvSpPr>
          <p:nvPr>
            <p:ph type="body" idx="1"/>
          </p:nvPr>
        </p:nvSpPr>
        <p:spPr>
          <a:xfrm>
            <a:off x="508000" y="2730500"/>
            <a:ext cx="5816600" cy="6350000"/>
          </a:xfrm>
          <a:prstGeom prst="rect">
            <a:avLst/>
          </a:prstGeom>
          <a:noFill/>
          <a:ln>
            <a:noFill/>
          </a:ln>
        </p:spPr>
        <p:txBody>
          <a:bodyPr spcFirstLastPara="1" wrap="square" lIns="50800" tIns="50800" rIns="50800" bIns="50800" anchor="ctr" anchorCtr="0">
            <a:normAutofit lnSpcReduction="10000"/>
          </a:bodyPr>
          <a:lstStyle/>
          <a:p>
            <a:pPr marL="385826" lvl="0" indent="-385826" algn="l" rtl="0">
              <a:lnSpc>
                <a:spcPct val="100000"/>
              </a:lnSpc>
              <a:spcBef>
                <a:spcPts val="0"/>
              </a:spcBef>
              <a:spcAft>
                <a:spcPts val="0"/>
              </a:spcAft>
              <a:buSzPts val="1911"/>
              <a:buChar char="●"/>
            </a:pPr>
            <a:r>
              <a:rPr lang="en-US" sz="2940">
                <a:solidFill>
                  <a:srgbClr val="84312B"/>
                </a:solidFill>
              </a:rPr>
              <a:t>Interviews with refugees;</a:t>
            </a:r>
            <a:endParaRPr/>
          </a:p>
          <a:p>
            <a:pPr marL="385826" lvl="0" indent="-385826" algn="l" rtl="0">
              <a:lnSpc>
                <a:spcPct val="100000"/>
              </a:lnSpc>
              <a:spcBef>
                <a:spcPts val="1700"/>
              </a:spcBef>
              <a:spcAft>
                <a:spcPts val="0"/>
              </a:spcAft>
              <a:buSzPts val="1911"/>
              <a:buChar char="●"/>
            </a:pPr>
            <a:r>
              <a:rPr lang="en-US" sz="2940">
                <a:solidFill>
                  <a:srgbClr val="84312B"/>
                </a:solidFill>
              </a:rPr>
              <a:t>Writing refugee stories;</a:t>
            </a:r>
            <a:endParaRPr/>
          </a:p>
          <a:p>
            <a:pPr marL="385826" lvl="0" indent="-385826" algn="l" rtl="0">
              <a:lnSpc>
                <a:spcPct val="100000"/>
              </a:lnSpc>
              <a:spcBef>
                <a:spcPts val="1700"/>
              </a:spcBef>
              <a:spcAft>
                <a:spcPts val="0"/>
              </a:spcAft>
              <a:buSzPts val="1911"/>
              <a:buChar char="●"/>
            </a:pPr>
            <a:r>
              <a:rPr lang="en-US" sz="2940">
                <a:solidFill>
                  <a:srgbClr val="84312B"/>
                </a:solidFill>
              </a:rPr>
              <a:t>Illustrations of refugee stories;</a:t>
            </a:r>
            <a:endParaRPr/>
          </a:p>
          <a:p>
            <a:pPr marL="460501" lvl="0" indent="-460501" algn="l" rtl="0">
              <a:lnSpc>
                <a:spcPct val="100000"/>
              </a:lnSpc>
              <a:spcBef>
                <a:spcPts val="2300"/>
              </a:spcBef>
              <a:spcAft>
                <a:spcPts val="0"/>
              </a:spcAft>
              <a:buSzPts val="1740"/>
              <a:buChar char="●"/>
            </a:pPr>
            <a:r>
              <a:rPr lang="en-US" b="0"/>
              <a:t>Graphic design of the story book;</a:t>
            </a:r>
            <a:endParaRPr/>
          </a:p>
          <a:p>
            <a:pPr marL="385826" lvl="0" indent="-385826" algn="l" rtl="0">
              <a:lnSpc>
                <a:spcPct val="100000"/>
              </a:lnSpc>
              <a:spcBef>
                <a:spcPts val="1700"/>
              </a:spcBef>
              <a:spcAft>
                <a:spcPts val="0"/>
              </a:spcAft>
              <a:buSzPts val="1911"/>
              <a:buChar char="●"/>
            </a:pPr>
            <a:r>
              <a:rPr lang="en-US" sz="2940">
                <a:solidFill>
                  <a:srgbClr val="84312B"/>
                </a:solidFill>
              </a:rPr>
              <a:t>Visiting and cooperation with refugee NGOs;</a:t>
            </a:r>
            <a:endParaRPr/>
          </a:p>
          <a:p>
            <a:pPr marL="385826" lvl="0" indent="-385826" algn="l" rtl="0">
              <a:lnSpc>
                <a:spcPct val="100000"/>
              </a:lnSpc>
              <a:spcBef>
                <a:spcPts val="1700"/>
              </a:spcBef>
              <a:spcAft>
                <a:spcPts val="0"/>
              </a:spcAft>
              <a:buSzPts val="1911"/>
              <a:buChar char="●"/>
            </a:pPr>
            <a:r>
              <a:rPr lang="en-US" sz="2940">
                <a:solidFill>
                  <a:srgbClr val="84312B"/>
                </a:solidFill>
              </a:rPr>
              <a:t>Creating of the refugee story book;</a:t>
            </a:r>
            <a:endParaRPr/>
          </a:p>
          <a:p>
            <a:pPr marL="385826" lvl="0" indent="-385826" algn="l" rtl="0">
              <a:lnSpc>
                <a:spcPct val="100000"/>
              </a:lnSpc>
              <a:spcBef>
                <a:spcPts val="1700"/>
              </a:spcBef>
              <a:spcAft>
                <a:spcPts val="0"/>
              </a:spcAft>
              <a:buSzPts val="1911"/>
              <a:buChar char="●"/>
            </a:pPr>
            <a:r>
              <a:rPr lang="en-US" sz="2940">
                <a:solidFill>
                  <a:srgbClr val="84312B"/>
                </a:solidFill>
              </a:rPr>
              <a:t>Creating of the academic poster.</a:t>
            </a:r>
            <a:endParaRPr/>
          </a:p>
        </p:txBody>
      </p:sp>
      <p:pic>
        <p:nvPicPr>
          <p:cNvPr id="5" name="Imagine 4" descr="C:\Users\Admin\Downloads\WhatsApp Image 2021-02-09 at 10.46.56.jpeg"/>
          <p:cNvPicPr/>
          <p:nvPr/>
        </p:nvPicPr>
        <p:blipFill>
          <a:blip r:embed="rId3">
            <a:extLst>
              <a:ext uri="{28A0092B-C50C-407E-A947-70E740481C1C}">
                <a14:useLocalDpi xmlns:a14="http://schemas.microsoft.com/office/drawing/2010/main" val="0"/>
              </a:ext>
            </a:extLst>
          </a:blip>
          <a:srcRect/>
          <a:stretch>
            <a:fillRect/>
          </a:stretch>
        </p:blipFill>
        <p:spPr bwMode="auto">
          <a:xfrm>
            <a:off x="7798544" y="3220616"/>
            <a:ext cx="4104456" cy="403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508000" y="7112000"/>
            <a:ext cx="11988800" cy="2413000"/>
          </a:xfrm>
          <a:prstGeom prst="rect">
            <a:avLst/>
          </a:prstGeom>
          <a:noFill/>
          <a:ln>
            <a:noFill/>
          </a:ln>
        </p:spPr>
        <p:txBody>
          <a:bodyPr spcFirstLastPara="1" wrap="square" lIns="50800" tIns="50800" rIns="50800" bIns="50800" anchor="ctr" anchorCtr="0">
            <a:normAutofit fontScale="90000"/>
          </a:bodyPr>
          <a:lstStyle/>
          <a:p>
            <a:pPr>
              <a:spcBef>
                <a:spcPts val="0"/>
              </a:spcBef>
              <a:buClr>
                <a:srgbClr val="84312B"/>
              </a:buClr>
              <a:buSzPts val="3000"/>
            </a:pPr>
            <a:r>
              <a:rPr lang="ro-RO" sz="3200" b="1" dirty="0">
                <a:solidFill>
                  <a:schemeClr val="tx1">
                    <a:lumMod val="50000"/>
                  </a:schemeClr>
                </a:solidFill>
              </a:rPr>
              <a:t>Proiectul Erasmus + K229 cu titlul </a:t>
            </a:r>
            <a:r>
              <a:rPr lang="en-GB" sz="3200" b="1" dirty="0">
                <a:solidFill>
                  <a:schemeClr val="tx1">
                    <a:lumMod val="50000"/>
                  </a:schemeClr>
                </a:solidFill>
              </a:rPr>
              <a:t>‘’</a:t>
            </a:r>
            <a:r>
              <a:rPr lang="en-GB" sz="3200" b="1" dirty="0" err="1">
                <a:solidFill>
                  <a:schemeClr val="tx1">
                    <a:lumMod val="50000"/>
                  </a:schemeClr>
                </a:solidFill>
              </a:rPr>
              <a:t>inteGREATing</a:t>
            </a:r>
            <a:r>
              <a:rPr lang="en-GB" sz="3200" b="1" dirty="0">
                <a:solidFill>
                  <a:schemeClr val="tx1">
                    <a:lumMod val="50000"/>
                  </a:schemeClr>
                </a:solidFill>
              </a:rPr>
              <a:t> stories’’, </a:t>
            </a:r>
            <a:r>
              <a:rPr lang="en-US" sz="3200" b="1" dirty="0">
                <a:solidFill>
                  <a:schemeClr val="tx1">
                    <a:lumMod val="50000"/>
                  </a:schemeClr>
                </a:solidFill>
              </a:rPr>
              <a:t>KA2 Cooperation for Innovation and Exchange of Good Practices</a:t>
            </a:r>
            <a:r>
              <a:rPr lang="ro-RO" sz="3200" b="1" dirty="0">
                <a:solidFill>
                  <a:schemeClr val="tx1">
                    <a:lumMod val="50000"/>
                  </a:schemeClr>
                </a:solidFill>
              </a:rPr>
              <a:t>, </a:t>
            </a:r>
            <a:r>
              <a:rPr lang="en-US" sz="3200" b="1" dirty="0">
                <a:solidFill>
                  <a:schemeClr val="tx1">
                    <a:lumMod val="50000"/>
                  </a:schemeClr>
                </a:solidFill>
              </a:rPr>
              <a:t>Key Action 229 School Exchange </a:t>
            </a:r>
            <a:r>
              <a:rPr lang="en-US" sz="3200" b="1" dirty="0" smtClean="0">
                <a:solidFill>
                  <a:schemeClr val="tx1">
                    <a:lumMod val="50000"/>
                  </a:schemeClr>
                </a:solidFill>
              </a:rPr>
              <a:t>Partnership</a:t>
            </a:r>
            <a:r>
              <a:rPr lang="ro-RO" sz="3200" b="1" dirty="0" smtClean="0">
                <a:solidFill>
                  <a:schemeClr val="tx1">
                    <a:lumMod val="50000"/>
                  </a:schemeClr>
                </a:solidFill>
              </a:rPr>
              <a:t>.</a:t>
            </a:r>
            <a:br>
              <a:rPr lang="ro-RO" sz="3200" b="1" dirty="0" smtClean="0">
                <a:solidFill>
                  <a:schemeClr val="tx1">
                    <a:lumMod val="50000"/>
                  </a:schemeClr>
                </a:solidFill>
              </a:rPr>
            </a:br>
            <a:r>
              <a:rPr lang="ro-RO" sz="3200" b="1" dirty="0">
                <a:solidFill>
                  <a:schemeClr val="tx1">
                    <a:lumMod val="50000"/>
                  </a:schemeClr>
                </a:solidFill>
              </a:rPr>
              <a:t>N</a:t>
            </a:r>
            <a:r>
              <a:rPr lang="en-GB" sz="3200" b="1" dirty="0" err="1" smtClean="0">
                <a:solidFill>
                  <a:schemeClr val="tx1">
                    <a:lumMod val="50000"/>
                  </a:schemeClr>
                </a:solidFill>
              </a:rPr>
              <a:t>umărul</a:t>
            </a:r>
            <a:r>
              <a:rPr lang="en-GB" sz="3200" b="1" dirty="0" smtClean="0">
                <a:solidFill>
                  <a:schemeClr val="tx1">
                    <a:lumMod val="50000"/>
                  </a:schemeClr>
                </a:solidFill>
              </a:rPr>
              <a:t> </a:t>
            </a:r>
            <a:r>
              <a:rPr lang="en-GB" sz="3200" b="1" dirty="0">
                <a:solidFill>
                  <a:schemeClr val="tx1">
                    <a:lumMod val="50000"/>
                  </a:schemeClr>
                </a:solidFill>
              </a:rPr>
              <a:t>de </a:t>
            </a:r>
            <a:r>
              <a:rPr lang="en-GB" sz="3200" b="1" dirty="0" err="1">
                <a:solidFill>
                  <a:schemeClr val="tx1">
                    <a:lumMod val="50000"/>
                  </a:schemeClr>
                </a:solidFill>
              </a:rPr>
              <a:t>referin</a:t>
            </a:r>
            <a:r>
              <a:rPr lang="ro-RO" sz="3200" b="1" dirty="0" err="1">
                <a:solidFill>
                  <a:schemeClr val="tx1">
                    <a:lumMod val="50000"/>
                  </a:schemeClr>
                </a:solidFill>
              </a:rPr>
              <a:t>ță</a:t>
            </a:r>
            <a:r>
              <a:rPr lang="ro-RO" sz="3200" b="1" dirty="0">
                <a:solidFill>
                  <a:schemeClr val="tx1">
                    <a:lumMod val="50000"/>
                  </a:schemeClr>
                </a:solidFill>
              </a:rPr>
              <a:t> </a:t>
            </a:r>
            <a:r>
              <a:rPr lang="en-US" sz="3200" b="1" dirty="0">
                <a:solidFill>
                  <a:schemeClr val="tx1">
                    <a:lumMod val="50000"/>
                  </a:schemeClr>
                </a:solidFill>
              </a:rPr>
              <a:t>2020-1-DK01-K A229-075085</a:t>
            </a:r>
            <a:r>
              <a:rPr lang="en-US" sz="3200" b="1" dirty="0" smtClean="0">
                <a:solidFill>
                  <a:schemeClr val="tx1">
                    <a:lumMod val="50000"/>
                  </a:schemeClr>
                </a:solidFill>
              </a:rPr>
              <a:t>.</a:t>
            </a:r>
            <a:endParaRPr b="1" dirty="0" smtClean="0">
              <a:solidFill>
                <a:schemeClr val="tx1">
                  <a:lumMod val="50000"/>
                </a:schemeClr>
              </a:solidFill>
            </a:endParaRPr>
          </a:p>
          <a:p>
            <a:pPr marL="0" lvl="0" indent="0" rtl="0">
              <a:lnSpc>
                <a:spcPct val="90000"/>
              </a:lnSpc>
              <a:spcBef>
                <a:spcPts val="1600"/>
              </a:spcBef>
              <a:spcAft>
                <a:spcPts val="0"/>
              </a:spcAft>
              <a:buClr>
                <a:srgbClr val="84312B"/>
              </a:buClr>
              <a:buSzPts val="3000"/>
              <a:buFont typeface="Palatino"/>
              <a:buNone/>
            </a:pPr>
            <a:r>
              <a:rPr lang="en-US" sz="3000" b="1" dirty="0" smtClean="0">
                <a:solidFill>
                  <a:schemeClr val="tx1">
                    <a:lumMod val="50000"/>
                  </a:schemeClr>
                </a:solidFill>
                <a:latin typeface="Palatino"/>
                <a:ea typeface="Palatino"/>
                <a:cs typeface="Palatino"/>
                <a:sym typeface="Palatino"/>
              </a:rPr>
              <a:t>2020-202</a:t>
            </a:r>
            <a:r>
              <a:rPr lang="ro-RO" sz="3000" b="1" dirty="0" smtClean="0">
                <a:solidFill>
                  <a:schemeClr val="tx1">
                    <a:lumMod val="50000"/>
                  </a:schemeClr>
                </a:solidFill>
                <a:latin typeface="Palatino"/>
                <a:ea typeface="Palatino"/>
                <a:cs typeface="Palatino"/>
                <a:sym typeface="Palatino"/>
              </a:rPr>
              <a:t>3</a:t>
            </a:r>
          </a:p>
          <a:p>
            <a:pPr marL="0" lvl="0" indent="0" algn="ctr" rtl="0">
              <a:lnSpc>
                <a:spcPct val="100000"/>
              </a:lnSpc>
              <a:spcBef>
                <a:spcPts val="0"/>
              </a:spcBef>
              <a:spcAft>
                <a:spcPts val="0"/>
              </a:spcAft>
              <a:buClr>
                <a:srgbClr val="84312B"/>
              </a:buClr>
              <a:buSzPts val="2000"/>
              <a:buFont typeface="Palatino"/>
              <a:buNone/>
            </a:pPr>
            <a:endParaRPr dirty="0"/>
          </a:p>
        </p:txBody>
      </p:sp>
      <p:pic>
        <p:nvPicPr>
          <p:cNvPr id="84" name="Google Shape;84;p2" descr="119519508_680758542648804_68253600028678846_n.jpg"/>
          <p:cNvPicPr preferRelativeResize="0"/>
          <p:nvPr/>
        </p:nvPicPr>
        <p:blipFill rotWithShape="1">
          <a:blip r:embed="rId3">
            <a:alphaModFix/>
          </a:blip>
          <a:srcRect/>
          <a:stretch/>
        </p:blipFill>
        <p:spPr>
          <a:xfrm>
            <a:off x="1547819" y="471586"/>
            <a:ext cx="9909162" cy="5917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5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8"/>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6000"/>
              <a:buFont typeface="Palatino"/>
              <a:buNone/>
            </a:pPr>
            <a:r>
              <a:rPr lang="en-US" sz="6000" b="1">
                <a:solidFill>
                  <a:srgbClr val="84312B"/>
                </a:solidFill>
                <a:latin typeface="Palatino"/>
                <a:ea typeface="Palatino"/>
                <a:cs typeface="Palatino"/>
                <a:sym typeface="Palatino"/>
              </a:rPr>
              <a:t>eTwinning Activities:</a:t>
            </a:r>
            <a:endParaRPr/>
          </a:p>
        </p:txBody>
      </p:sp>
      <p:sp>
        <p:nvSpPr>
          <p:cNvPr id="433" name="Google Shape;433;p18"/>
          <p:cNvSpPr txBox="1">
            <a:spLocks noGrp="1"/>
          </p:cNvSpPr>
          <p:nvPr>
            <p:ph type="body" idx="1"/>
          </p:nvPr>
        </p:nvSpPr>
        <p:spPr>
          <a:xfrm>
            <a:off x="508000" y="2730500"/>
            <a:ext cx="5816600" cy="6350000"/>
          </a:xfrm>
          <a:prstGeom prst="rect">
            <a:avLst/>
          </a:prstGeom>
          <a:noFill/>
          <a:ln>
            <a:noFill/>
          </a:ln>
        </p:spPr>
        <p:txBody>
          <a:bodyPr spcFirstLastPara="1" wrap="square" lIns="50800" tIns="50800" rIns="50800" bIns="50800" anchor="ctr" anchorCtr="0">
            <a:normAutofit/>
          </a:bodyPr>
          <a:lstStyle/>
          <a:p>
            <a:pPr marL="326770" lvl="0" indent="-223995" algn="l" rtl="0">
              <a:lnSpc>
                <a:spcPct val="100000"/>
              </a:lnSpc>
              <a:spcBef>
                <a:spcPts val="0"/>
              </a:spcBef>
              <a:spcAft>
                <a:spcPts val="0"/>
              </a:spcAft>
              <a:buSzPts val="1619"/>
              <a:buNone/>
            </a:pPr>
            <a:endParaRPr sz="2490"/>
          </a:p>
          <a:p>
            <a:pPr marL="326770" lvl="0" indent="-326770" algn="l" rtl="0">
              <a:lnSpc>
                <a:spcPct val="100000"/>
              </a:lnSpc>
              <a:spcBef>
                <a:spcPts val="1400"/>
              </a:spcBef>
              <a:spcAft>
                <a:spcPts val="0"/>
              </a:spcAft>
              <a:buSzPts val="1619"/>
              <a:buChar char="●"/>
            </a:pPr>
            <a:r>
              <a:rPr lang="en-US" sz="2490"/>
              <a:t>”Pages”of Twinspace - exchanging information about project activities, uploading photos, sharing the tasks;</a:t>
            </a:r>
            <a:endParaRPr/>
          </a:p>
          <a:p>
            <a:pPr marL="326770" lvl="0" indent="-326770" algn="l" rtl="0">
              <a:lnSpc>
                <a:spcPct val="100000"/>
              </a:lnSpc>
              <a:spcBef>
                <a:spcPts val="1400"/>
              </a:spcBef>
              <a:spcAft>
                <a:spcPts val="0"/>
              </a:spcAft>
              <a:buSzPts val="1619"/>
              <a:buChar char="●"/>
            </a:pPr>
            <a:r>
              <a:rPr lang="en-US" sz="2490"/>
              <a:t>Interaction in padlets, forum, networking, dialogue between pupils using twin-mail platform;</a:t>
            </a:r>
            <a:endParaRPr/>
          </a:p>
          <a:p>
            <a:pPr marL="326770" lvl="0" indent="-326770" algn="l" rtl="0">
              <a:lnSpc>
                <a:spcPct val="100000"/>
              </a:lnSpc>
              <a:spcBef>
                <a:spcPts val="1400"/>
              </a:spcBef>
              <a:spcAft>
                <a:spcPts val="0"/>
              </a:spcAft>
              <a:buSzPts val="1619"/>
              <a:buChar char="●"/>
            </a:pPr>
            <a:r>
              <a:rPr lang="en-US" sz="2490"/>
              <a:t>Live events on the portal;</a:t>
            </a:r>
            <a:endParaRPr/>
          </a:p>
          <a:p>
            <a:pPr marL="326770" lvl="0" indent="-326770" algn="l" rtl="0">
              <a:lnSpc>
                <a:spcPct val="100000"/>
              </a:lnSpc>
              <a:spcBef>
                <a:spcPts val="1400"/>
              </a:spcBef>
              <a:spcAft>
                <a:spcPts val="0"/>
              </a:spcAft>
              <a:buSzPts val="1619"/>
              <a:buChar char="●"/>
            </a:pPr>
            <a:r>
              <a:rPr lang="en-US" sz="2490"/>
              <a:t>Sharing of the minutes, photos, and decisions taken after every transnational meeting.</a:t>
            </a:r>
            <a:endParaRPr/>
          </a:p>
          <a:p>
            <a:pPr marL="326770" lvl="0" indent="-326770" algn="l" rtl="0">
              <a:lnSpc>
                <a:spcPct val="100000"/>
              </a:lnSpc>
              <a:spcBef>
                <a:spcPts val="1400"/>
              </a:spcBef>
              <a:spcAft>
                <a:spcPts val="0"/>
              </a:spcAft>
              <a:buSzPts val="1619"/>
              <a:buChar char="●"/>
            </a:pPr>
            <a:r>
              <a:rPr lang="en-US" sz="2490"/>
              <a:t>Sharing of the final project product - the refugee story book in Twinspace.</a:t>
            </a:r>
            <a:endParaRPr/>
          </a:p>
        </p:txBody>
      </p:sp>
      <p:pic>
        <p:nvPicPr>
          <p:cNvPr id="5" name="Imagine 4" descr="C:\Users\Admin\Downloads\WhatsApp Image 2021-02-09 at 10.46.56.jpeg"/>
          <p:cNvPicPr/>
          <p:nvPr/>
        </p:nvPicPr>
        <p:blipFill>
          <a:blip r:embed="rId3">
            <a:extLst>
              <a:ext uri="{28A0092B-C50C-407E-A947-70E740481C1C}">
                <a14:useLocalDpi xmlns:a14="http://schemas.microsoft.com/office/drawing/2010/main" val="0"/>
              </a:ext>
            </a:extLst>
          </a:blip>
          <a:srcRect/>
          <a:stretch>
            <a:fillRect/>
          </a:stretch>
        </p:blipFill>
        <p:spPr bwMode="auto">
          <a:xfrm>
            <a:off x="7798544" y="3220616"/>
            <a:ext cx="4104456" cy="403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508000" y="800100"/>
            <a:ext cx="8813205" cy="12192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90000"/>
              </a:lnSpc>
              <a:spcBef>
                <a:spcPts val="0"/>
              </a:spcBef>
              <a:spcAft>
                <a:spcPts val="0"/>
              </a:spcAft>
              <a:buClr>
                <a:srgbClr val="84312B"/>
              </a:buClr>
              <a:buSzPts val="3250"/>
              <a:buFont typeface="Palatino"/>
              <a:buNone/>
            </a:pPr>
            <a:r>
              <a:rPr lang="en-US" sz="3250" b="1" dirty="0">
                <a:solidFill>
                  <a:srgbClr val="84312B"/>
                </a:solidFill>
                <a:latin typeface="Palatino"/>
                <a:ea typeface="Palatino"/>
                <a:cs typeface="Palatino"/>
                <a:sym typeface="Palatino"/>
              </a:rPr>
              <a:t>Strategic Partnership &amp; Exchange Partnership projects in the field of School </a:t>
            </a:r>
            <a:r>
              <a:rPr lang="en-US" sz="3250" b="1" dirty="0" smtClean="0">
                <a:solidFill>
                  <a:srgbClr val="84312B"/>
                </a:solidFill>
                <a:latin typeface="Palatino"/>
                <a:ea typeface="Palatino"/>
                <a:cs typeface="Palatino"/>
                <a:sym typeface="Palatino"/>
              </a:rPr>
              <a:t>Education</a:t>
            </a:r>
            <a:r>
              <a:rPr lang="ro-RO" sz="3250" b="1" dirty="0" smtClean="0">
                <a:solidFill>
                  <a:srgbClr val="84312B"/>
                </a:solidFill>
                <a:latin typeface="Palatino"/>
                <a:ea typeface="Palatino"/>
                <a:cs typeface="Palatino"/>
                <a:sym typeface="Palatino"/>
              </a:rPr>
              <a:t/>
            </a:r>
            <a:br>
              <a:rPr lang="ro-RO" sz="3250" b="1" dirty="0" smtClean="0">
                <a:solidFill>
                  <a:srgbClr val="84312B"/>
                </a:solidFill>
                <a:latin typeface="Palatino"/>
                <a:ea typeface="Palatino"/>
                <a:cs typeface="Palatino"/>
                <a:sym typeface="Palatino"/>
              </a:rPr>
            </a:br>
            <a:endParaRPr dirty="0"/>
          </a:p>
        </p:txBody>
      </p:sp>
      <p:sp>
        <p:nvSpPr>
          <p:cNvPr id="97" name="Google Shape;97;p4"/>
          <p:cNvSpPr txBox="1">
            <a:spLocks noGrp="1"/>
          </p:cNvSpPr>
          <p:nvPr>
            <p:ph type="body" idx="1"/>
          </p:nvPr>
        </p:nvSpPr>
        <p:spPr>
          <a:xfrm>
            <a:off x="508000" y="1780456"/>
            <a:ext cx="11988800" cy="7099871"/>
          </a:xfrm>
          <a:prstGeom prst="rect">
            <a:avLst/>
          </a:prstGeom>
          <a:noFill/>
          <a:ln>
            <a:noFill/>
          </a:ln>
        </p:spPr>
        <p:txBody>
          <a:bodyPr spcFirstLastPara="1" wrap="square" lIns="50800" tIns="50800" rIns="50800" bIns="50800" anchor="ctr" anchorCtr="0">
            <a:normAutofit lnSpcReduction="10000"/>
          </a:bodyPr>
          <a:lstStyle/>
          <a:p>
            <a:pPr marL="0" indent="0">
              <a:spcBef>
                <a:spcPts val="0"/>
              </a:spcBef>
              <a:buSzPts val="1560"/>
              <a:buNone/>
            </a:pPr>
            <a:r>
              <a:rPr lang="en-US" sz="2600" dirty="0" smtClean="0">
                <a:solidFill>
                  <a:srgbClr val="84312B"/>
                </a:solidFill>
              </a:rPr>
              <a:t>.</a:t>
            </a:r>
            <a:r>
              <a:rPr lang="ro-RO" dirty="0"/>
              <a:t> </a:t>
            </a:r>
            <a:r>
              <a:rPr lang="ro-RO" dirty="0">
                <a:solidFill>
                  <a:schemeClr val="tx1">
                    <a:lumMod val="50000"/>
                  </a:schemeClr>
                </a:solidFill>
              </a:rPr>
              <a:t>Rezultatele acestui proiect Erasmus + se împart în două categorii: </a:t>
            </a:r>
            <a:endParaRPr lang="ro-RO" dirty="0" smtClean="0">
              <a:solidFill>
                <a:schemeClr val="tx1">
                  <a:lumMod val="50000"/>
                </a:schemeClr>
              </a:solidFill>
            </a:endParaRPr>
          </a:p>
          <a:p>
            <a:pPr marL="742950" indent="-742950" algn="just">
              <a:spcBef>
                <a:spcPts val="0"/>
              </a:spcBef>
              <a:buSzPts val="1560"/>
              <a:buAutoNum type="arabicPeriod"/>
            </a:pPr>
            <a:r>
              <a:rPr lang="ro-RO" dirty="0" smtClean="0">
                <a:solidFill>
                  <a:srgbClr val="C00000"/>
                </a:solidFill>
              </a:rPr>
              <a:t>Rezultate </a:t>
            </a:r>
            <a:r>
              <a:rPr lang="ro-RO" dirty="0">
                <a:solidFill>
                  <a:srgbClr val="C00000"/>
                </a:solidFill>
              </a:rPr>
              <a:t>concrete</a:t>
            </a:r>
            <a:r>
              <a:rPr lang="ro-RO" dirty="0">
                <a:solidFill>
                  <a:schemeClr val="tx1">
                    <a:lumMod val="50000"/>
                  </a:schemeClr>
                </a:solidFill>
              </a:rPr>
              <a:t>, care includ utilizarea la nivel înalt a portalului de </a:t>
            </a:r>
            <a:r>
              <a:rPr lang="ro-RO" dirty="0" err="1">
                <a:solidFill>
                  <a:schemeClr val="tx1">
                    <a:lumMod val="50000"/>
                  </a:schemeClr>
                </a:solidFill>
              </a:rPr>
              <a:t>e-Twinning</a:t>
            </a:r>
            <a:r>
              <a:rPr lang="ro-RO" dirty="0">
                <a:solidFill>
                  <a:schemeClr val="tx1">
                    <a:lumMod val="50000"/>
                  </a:schemeClr>
                </a:solidFill>
              </a:rPr>
              <a:t>, logo-ul proiectului, sloganul acestuia, pliante, blog, colțurile Erasmus+ din fiecare școală, interviuri, cartea de povești ilustrată pentru copii, poster academic, chestionare, seminarii oferite de experți, articole în presa națională și internațională, afișe </a:t>
            </a:r>
            <a:r>
              <a:rPr lang="ro-RO" dirty="0" smtClean="0">
                <a:solidFill>
                  <a:schemeClr val="tx1">
                    <a:lumMod val="50000"/>
                  </a:schemeClr>
                </a:solidFill>
              </a:rPr>
              <a:t>etc.</a:t>
            </a:r>
            <a:r>
              <a:rPr lang="en-GB" dirty="0" smtClean="0">
                <a:solidFill>
                  <a:schemeClr val="tx1">
                    <a:lumMod val="50000"/>
                  </a:schemeClr>
                </a:solidFill>
              </a:rPr>
              <a:t>;</a:t>
            </a:r>
          </a:p>
          <a:p>
            <a:pPr marL="742950" indent="-742950" algn="just">
              <a:spcBef>
                <a:spcPts val="0"/>
              </a:spcBef>
              <a:buSzPts val="1560"/>
              <a:buAutoNum type="arabicPeriod"/>
            </a:pPr>
            <a:r>
              <a:rPr lang="ro-RO" dirty="0" smtClean="0"/>
              <a:t> </a:t>
            </a:r>
            <a:r>
              <a:rPr lang="en-GB" dirty="0">
                <a:solidFill>
                  <a:srgbClr val="C00000"/>
                </a:solidFill>
              </a:rPr>
              <a:t>R</a:t>
            </a:r>
            <a:r>
              <a:rPr lang="ro-RO" dirty="0" err="1" smtClean="0">
                <a:solidFill>
                  <a:srgbClr val="C00000"/>
                </a:solidFill>
              </a:rPr>
              <a:t>ezultatele</a:t>
            </a:r>
            <a:r>
              <a:rPr lang="ro-RO" dirty="0" smtClean="0">
                <a:solidFill>
                  <a:srgbClr val="C00000"/>
                </a:solidFill>
              </a:rPr>
              <a:t> </a:t>
            </a:r>
            <a:r>
              <a:rPr lang="ro-RO" dirty="0">
                <a:solidFill>
                  <a:srgbClr val="C00000"/>
                </a:solidFill>
              </a:rPr>
              <a:t>abstracte</a:t>
            </a:r>
            <a:r>
              <a:rPr lang="ro-RO" dirty="0"/>
              <a:t> </a:t>
            </a:r>
            <a:r>
              <a:rPr lang="ro-RO" dirty="0">
                <a:solidFill>
                  <a:schemeClr val="tx1">
                    <a:lumMod val="50000"/>
                  </a:schemeClr>
                </a:solidFill>
              </a:rPr>
              <a:t>precum schimbarea mentalității despre refugiați, conștientizarea dificultăților cu care aceștia se confruntă, cooperarea și experiența internațională, toleranță ridicată față de diversitate.</a:t>
            </a:r>
          </a:p>
          <a:p>
            <a:pPr marL="0" lvl="0" indent="0" algn="l" rtl="0">
              <a:lnSpc>
                <a:spcPct val="100000"/>
              </a:lnSpc>
              <a:spcBef>
                <a:spcPts val="0"/>
              </a:spcBef>
              <a:spcAft>
                <a:spcPts val="0"/>
              </a:spcAft>
              <a:buSzPts val="1560"/>
              <a:buNone/>
            </a:pPr>
            <a:endParaRPr dirty="0"/>
          </a:p>
        </p:txBody>
      </p:sp>
      <p:pic>
        <p:nvPicPr>
          <p:cNvPr id="98" name="Google Shape;98;p4" descr="119937012_734027237458208_4187819510303353356_n.jpg"/>
          <p:cNvPicPr preferRelativeResize="0"/>
          <p:nvPr/>
        </p:nvPicPr>
        <p:blipFill rotWithShape="1">
          <a:blip r:embed="rId3">
            <a:alphaModFix/>
          </a:blip>
          <a:srcRect/>
          <a:stretch/>
        </p:blipFill>
        <p:spPr>
          <a:xfrm>
            <a:off x="9929858" y="236487"/>
            <a:ext cx="2582573" cy="1687985"/>
          </a:xfrm>
          <a:prstGeom prst="rect">
            <a:avLst/>
          </a:prstGeom>
          <a:noFill/>
          <a:ln>
            <a:noFill/>
          </a:ln>
        </p:spPr>
      </p:pic>
    </p:spTree>
    <p:extLst>
      <p:ext uri="{BB962C8B-B14F-4D97-AF65-F5344CB8AC3E}">
        <p14:creationId xmlns:p14="http://schemas.microsoft.com/office/powerpoint/2010/main" val="1779102101"/>
      </p:ext>
    </p:extLst>
  </p:cSld>
  <p:clrMapOvr>
    <a:masterClrMapping/>
  </p:clrMapOvr>
  <mc:AlternateContent xmlns:mc="http://schemas.openxmlformats.org/markup-compatibility/2006" xmlns:p14="http://schemas.microsoft.com/office/powerpoint/2010/main">
    <mc:Choice Requires="p14">
      <p:transition spd="slow" p14:dur="225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txBox="1">
            <a:spLocks noGrp="1"/>
          </p:cNvSpPr>
          <p:nvPr>
            <p:ph type="body" idx="2"/>
          </p:nvPr>
        </p:nvSpPr>
        <p:spPr>
          <a:xfrm>
            <a:off x="1585019" y="317500"/>
            <a:ext cx="10464801" cy="9398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4312B"/>
              </a:buClr>
              <a:buSzPts val="5000"/>
              <a:buFont typeface="Arial"/>
              <a:buNone/>
            </a:pPr>
            <a:r>
              <a:rPr lang="en-US" sz="5000" b="1">
                <a:solidFill>
                  <a:srgbClr val="84312B"/>
                </a:solidFill>
              </a:rPr>
              <a:t>Let’s make a difference together!</a:t>
            </a:r>
            <a:endParaRPr/>
          </a:p>
        </p:txBody>
      </p:sp>
      <p:pic>
        <p:nvPicPr>
          <p:cNvPr id="440" name="Google Shape;440;p19" descr="120183346_693392634596434_927139921867260746_n.jpg"/>
          <p:cNvPicPr preferRelativeResize="0"/>
          <p:nvPr/>
        </p:nvPicPr>
        <p:blipFill rotWithShape="1">
          <a:blip r:embed="rId3">
            <a:alphaModFix/>
          </a:blip>
          <a:srcRect/>
          <a:stretch/>
        </p:blipFill>
        <p:spPr>
          <a:xfrm>
            <a:off x="2299521" y="1553101"/>
            <a:ext cx="8405758" cy="8234601"/>
          </a:xfrm>
          <a:prstGeom prst="rect">
            <a:avLst/>
          </a:prstGeom>
          <a:noFill/>
          <a:ln>
            <a:noFill/>
          </a:ln>
        </p:spPr>
      </p:pic>
      <p:pic>
        <p:nvPicPr>
          <p:cNvPr id="5" name="Imagine 4" descr="C:\Users\Admin\Downloads\WhatsApp Image 2021-02-09 at 10.46.56.jpeg"/>
          <p:cNvPicPr/>
          <p:nvPr/>
        </p:nvPicPr>
        <p:blipFill>
          <a:blip r:embed="rId4">
            <a:extLst>
              <a:ext uri="{28A0092B-C50C-407E-A947-70E740481C1C}">
                <a14:useLocalDpi xmlns:a14="http://schemas.microsoft.com/office/drawing/2010/main" val="0"/>
              </a:ext>
            </a:extLst>
          </a:blip>
          <a:srcRect/>
          <a:stretch>
            <a:fillRect/>
          </a:stretch>
        </p:blipFill>
        <p:spPr bwMode="auto">
          <a:xfrm>
            <a:off x="9310712" y="1132384"/>
            <a:ext cx="3384376" cy="3240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5000"/>
              <a:buFont typeface="Palatino"/>
              <a:buNone/>
            </a:pPr>
            <a:r>
              <a:rPr lang="en-US" sz="5000" b="1">
                <a:solidFill>
                  <a:srgbClr val="84312B"/>
                </a:solidFill>
                <a:latin typeface="Palatino"/>
                <a:ea typeface="Palatino"/>
                <a:cs typeface="Palatino"/>
                <a:sym typeface="Palatino"/>
              </a:rPr>
              <a:t>Aims of Erasmus+ projects:</a:t>
            </a:r>
            <a:endParaRPr/>
          </a:p>
        </p:txBody>
      </p:sp>
      <p:sp>
        <p:nvSpPr>
          <p:cNvPr id="90" name="Google Shape;90;p3"/>
          <p:cNvSpPr txBox="1">
            <a:spLocks noGrp="1"/>
          </p:cNvSpPr>
          <p:nvPr>
            <p:ph type="body" idx="1"/>
          </p:nvPr>
        </p:nvSpPr>
        <p:spPr>
          <a:xfrm>
            <a:off x="508000" y="3244850"/>
            <a:ext cx="5816600" cy="4908550"/>
          </a:xfrm>
          <a:prstGeom prst="rect">
            <a:avLst/>
          </a:prstGeom>
          <a:noFill/>
          <a:ln>
            <a:noFill/>
          </a:ln>
        </p:spPr>
        <p:txBody>
          <a:bodyPr spcFirstLastPara="1" wrap="square" lIns="50800" tIns="50800" rIns="50800" bIns="50800" anchor="ctr" anchorCtr="0">
            <a:normAutofit/>
          </a:bodyPr>
          <a:lstStyle/>
          <a:p>
            <a:pPr marL="393700" lvl="0" indent="-393700" algn="l" rtl="0">
              <a:lnSpc>
                <a:spcPct val="100000"/>
              </a:lnSpc>
              <a:spcBef>
                <a:spcPts val="0"/>
              </a:spcBef>
              <a:spcAft>
                <a:spcPts val="0"/>
              </a:spcAft>
              <a:buSzPts val="1950"/>
              <a:buChar char="●"/>
            </a:pPr>
            <a:r>
              <a:rPr lang="en-US" b="1">
                <a:solidFill>
                  <a:srgbClr val="84312B"/>
                </a:solidFill>
              </a:rPr>
              <a:t>Stimulating collaboration and mobility of nations;</a:t>
            </a:r>
            <a:endParaRPr/>
          </a:p>
          <a:p>
            <a:pPr marL="393700" lvl="0" indent="-393700" algn="l" rtl="0">
              <a:lnSpc>
                <a:spcPct val="100000"/>
              </a:lnSpc>
              <a:spcBef>
                <a:spcPts val="1800"/>
              </a:spcBef>
              <a:spcAft>
                <a:spcPts val="0"/>
              </a:spcAft>
              <a:buSzPts val="1950"/>
              <a:buChar char="●"/>
            </a:pPr>
            <a:r>
              <a:rPr lang="en-US" b="1">
                <a:solidFill>
                  <a:srgbClr val="84312B"/>
                </a:solidFill>
              </a:rPr>
              <a:t>Strengthening European dimension in education;</a:t>
            </a:r>
            <a:endParaRPr/>
          </a:p>
          <a:p>
            <a:pPr marL="393700" lvl="0" indent="-393700" algn="l" rtl="0">
              <a:lnSpc>
                <a:spcPct val="100000"/>
              </a:lnSpc>
              <a:spcBef>
                <a:spcPts val="1800"/>
              </a:spcBef>
              <a:spcAft>
                <a:spcPts val="0"/>
              </a:spcAft>
              <a:buSzPts val="1950"/>
              <a:buChar char="●"/>
            </a:pPr>
            <a:r>
              <a:rPr lang="en-US" b="1">
                <a:solidFill>
                  <a:srgbClr val="84312B"/>
                </a:solidFill>
              </a:rPr>
              <a:t>Gaining and exchanging the experiences and competences.</a:t>
            </a:r>
            <a:endParaRPr/>
          </a:p>
        </p:txBody>
      </p:sp>
      <p:pic>
        <p:nvPicPr>
          <p:cNvPr id="91" name="Google Shape;91;p3" descr="120192816_736218930442846_5467487206943180635_n.jpg"/>
          <p:cNvPicPr preferRelativeResize="0"/>
          <p:nvPr/>
        </p:nvPicPr>
        <p:blipFill rotWithShape="1">
          <a:blip r:embed="rId3">
            <a:alphaModFix/>
          </a:blip>
          <a:srcRect/>
          <a:stretch/>
        </p:blipFill>
        <p:spPr>
          <a:xfrm>
            <a:off x="6477000" y="2560910"/>
            <a:ext cx="6049690" cy="6049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508000" y="800100"/>
            <a:ext cx="8813205" cy="12192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90000"/>
              </a:lnSpc>
              <a:spcBef>
                <a:spcPts val="0"/>
              </a:spcBef>
              <a:spcAft>
                <a:spcPts val="0"/>
              </a:spcAft>
              <a:buClr>
                <a:srgbClr val="84312B"/>
              </a:buClr>
              <a:buSzPts val="3250"/>
              <a:buFont typeface="Palatino"/>
              <a:buNone/>
            </a:pPr>
            <a:r>
              <a:rPr lang="en-US" sz="3250" b="1" dirty="0">
                <a:solidFill>
                  <a:srgbClr val="84312B"/>
                </a:solidFill>
                <a:latin typeface="Palatino"/>
                <a:ea typeface="Palatino"/>
                <a:cs typeface="Palatino"/>
                <a:sym typeface="Palatino"/>
              </a:rPr>
              <a:t>Strategic Partnership &amp; Exchange Partnership projects in the field of School </a:t>
            </a:r>
            <a:r>
              <a:rPr lang="en-US" sz="3250" b="1" dirty="0" smtClean="0">
                <a:solidFill>
                  <a:srgbClr val="84312B"/>
                </a:solidFill>
                <a:latin typeface="Palatino"/>
                <a:ea typeface="Palatino"/>
                <a:cs typeface="Palatino"/>
                <a:sym typeface="Palatino"/>
              </a:rPr>
              <a:t>Education</a:t>
            </a:r>
            <a:r>
              <a:rPr lang="ro-RO" sz="3250" b="1" dirty="0" smtClean="0">
                <a:solidFill>
                  <a:srgbClr val="84312B"/>
                </a:solidFill>
                <a:latin typeface="Palatino"/>
                <a:ea typeface="Palatino"/>
                <a:cs typeface="Palatino"/>
                <a:sym typeface="Palatino"/>
              </a:rPr>
              <a:t/>
            </a:r>
            <a:br>
              <a:rPr lang="ro-RO" sz="3250" b="1" dirty="0" smtClean="0">
                <a:solidFill>
                  <a:srgbClr val="84312B"/>
                </a:solidFill>
                <a:latin typeface="Palatino"/>
                <a:ea typeface="Palatino"/>
                <a:cs typeface="Palatino"/>
                <a:sym typeface="Palatino"/>
              </a:rPr>
            </a:br>
            <a:endParaRPr dirty="0"/>
          </a:p>
        </p:txBody>
      </p:sp>
      <p:sp>
        <p:nvSpPr>
          <p:cNvPr id="97" name="Google Shape;97;p4"/>
          <p:cNvSpPr txBox="1">
            <a:spLocks noGrp="1"/>
          </p:cNvSpPr>
          <p:nvPr>
            <p:ph type="body" idx="1"/>
          </p:nvPr>
        </p:nvSpPr>
        <p:spPr>
          <a:xfrm>
            <a:off x="508000" y="2324100"/>
            <a:ext cx="11988800" cy="6556227"/>
          </a:xfrm>
          <a:prstGeom prst="rect">
            <a:avLst/>
          </a:prstGeom>
          <a:noFill/>
          <a:ln>
            <a:noFill/>
          </a:ln>
        </p:spPr>
        <p:txBody>
          <a:bodyPr spcFirstLastPara="1" wrap="square" lIns="50800" tIns="50800" rIns="50800" bIns="50800" anchor="ctr" anchorCtr="0">
            <a:normAutofit/>
          </a:bodyPr>
          <a:lstStyle/>
          <a:p>
            <a:pPr marL="469900" lvl="0" indent="-469900" algn="l" rtl="0">
              <a:lnSpc>
                <a:spcPct val="100000"/>
              </a:lnSpc>
              <a:spcBef>
                <a:spcPts val="0"/>
              </a:spcBef>
              <a:spcAft>
                <a:spcPts val="0"/>
              </a:spcAft>
              <a:buSzPts val="1560"/>
              <a:buChar char="●"/>
            </a:pPr>
            <a:r>
              <a:rPr lang="en-US" sz="2600" dirty="0">
                <a:solidFill>
                  <a:srgbClr val="84312B"/>
                </a:solidFill>
              </a:rPr>
              <a:t>Make it possible for schools and organizations from different participating countries to work together, to develop, share and transfer best practices and innovative approaches in the fields of education, training and youth.</a:t>
            </a:r>
            <a:endParaRPr dirty="0"/>
          </a:p>
          <a:p>
            <a:pPr marL="469900" lvl="0" indent="-469900" algn="l" rtl="0">
              <a:lnSpc>
                <a:spcPct val="100000"/>
              </a:lnSpc>
              <a:spcBef>
                <a:spcPts val="2400"/>
              </a:spcBef>
              <a:spcAft>
                <a:spcPts val="0"/>
              </a:spcAft>
              <a:buSzPts val="1560"/>
              <a:buChar char="●"/>
            </a:pPr>
            <a:r>
              <a:rPr lang="en-US" sz="2600" dirty="0">
                <a:solidFill>
                  <a:srgbClr val="84312B"/>
                </a:solidFill>
              </a:rPr>
              <a:t>Allow schools and organizations to develop and reinforce networks, increase their capacity to operate at transnational level, share and confront ideas, practices and methods.</a:t>
            </a:r>
            <a:endParaRPr dirty="0"/>
          </a:p>
          <a:p>
            <a:pPr marL="469900" lvl="0" indent="-469900" algn="l" rtl="0">
              <a:lnSpc>
                <a:spcPct val="100000"/>
              </a:lnSpc>
              <a:spcBef>
                <a:spcPts val="2400"/>
              </a:spcBef>
              <a:spcAft>
                <a:spcPts val="0"/>
              </a:spcAft>
              <a:buSzPts val="1560"/>
              <a:buChar char="●"/>
            </a:pPr>
            <a:r>
              <a:rPr lang="en-US" sz="2600" dirty="0">
                <a:solidFill>
                  <a:srgbClr val="84312B"/>
                </a:solidFill>
              </a:rPr>
              <a:t>Allow partners to work together on issues of shared interest during 1-3 years in order to produce innovative project outputs (handbooks, guidebooks, methodologies, etc.) and/or engage in exchange of good practices, new forms of cooperation with partners from different fields.</a:t>
            </a:r>
            <a:endParaRPr dirty="0"/>
          </a:p>
        </p:txBody>
      </p:sp>
      <p:pic>
        <p:nvPicPr>
          <p:cNvPr id="98" name="Google Shape;98;p4" descr="119937012_734027237458208_4187819510303353356_n.jpg"/>
          <p:cNvPicPr preferRelativeResize="0"/>
          <p:nvPr/>
        </p:nvPicPr>
        <p:blipFill rotWithShape="1">
          <a:blip r:embed="rId3">
            <a:alphaModFix/>
          </a:blip>
          <a:srcRect/>
          <a:stretch/>
        </p:blipFill>
        <p:spPr>
          <a:xfrm>
            <a:off x="9929858" y="236487"/>
            <a:ext cx="2582573" cy="2576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508000" y="800100"/>
            <a:ext cx="8506669" cy="1219200"/>
          </a:xfrm>
          <a:prstGeom prst="rect">
            <a:avLst/>
          </a:prstGeom>
          <a:noFill/>
          <a:ln>
            <a:noFill/>
          </a:ln>
        </p:spPr>
        <p:txBody>
          <a:bodyPr spcFirstLastPara="1" wrap="square" lIns="50800" tIns="50800" rIns="50800" bIns="50800" anchor="ctr" anchorCtr="0">
            <a:normAutofit/>
          </a:bodyPr>
          <a:lstStyle/>
          <a:p>
            <a:pPr marL="0" marR="0" lvl="0" indent="0" algn="l" rtl="0">
              <a:lnSpc>
                <a:spcPct val="90000"/>
              </a:lnSpc>
              <a:spcBef>
                <a:spcPts val="0"/>
              </a:spcBef>
              <a:spcAft>
                <a:spcPts val="0"/>
              </a:spcAft>
              <a:buClr>
                <a:srgbClr val="84312B"/>
              </a:buClr>
              <a:buSzPts val="4050"/>
              <a:buFont typeface="Palatino"/>
              <a:buNone/>
            </a:pPr>
            <a:r>
              <a:rPr lang="en-US" sz="4050" b="1">
                <a:solidFill>
                  <a:srgbClr val="84312B"/>
                </a:solidFill>
                <a:latin typeface="Palatino"/>
                <a:ea typeface="Palatino"/>
                <a:cs typeface="Palatino"/>
                <a:sym typeface="Palatino"/>
              </a:rPr>
              <a:t>Objectives of the project “GREAT”:</a:t>
            </a:r>
            <a:endParaRPr/>
          </a:p>
        </p:txBody>
      </p:sp>
      <p:sp>
        <p:nvSpPr>
          <p:cNvPr id="104" name="Google Shape;104;p5"/>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p>
            <a:pPr marL="451104" lvl="0" indent="-451104" algn="l" rtl="0">
              <a:lnSpc>
                <a:spcPct val="100000"/>
              </a:lnSpc>
              <a:spcBef>
                <a:spcPts val="0"/>
              </a:spcBef>
              <a:spcAft>
                <a:spcPts val="0"/>
              </a:spcAft>
              <a:buSzPts val="1728"/>
              <a:buChar char="●"/>
            </a:pPr>
            <a:r>
              <a:rPr lang="en-US" sz="2880" dirty="0">
                <a:solidFill>
                  <a:srgbClr val="84312B"/>
                </a:solidFill>
              </a:rPr>
              <a:t>To develop high tolerance towards diversity and to get a deep understanding of the concept of being a refugee;</a:t>
            </a:r>
            <a:endParaRPr dirty="0"/>
          </a:p>
          <a:p>
            <a:pPr marL="451104" lvl="0" indent="-451104" algn="l" rtl="0">
              <a:lnSpc>
                <a:spcPct val="100000"/>
              </a:lnSpc>
              <a:spcBef>
                <a:spcPts val="2300"/>
              </a:spcBef>
              <a:spcAft>
                <a:spcPts val="0"/>
              </a:spcAft>
              <a:buSzPts val="1728"/>
              <a:buChar char="●"/>
            </a:pPr>
            <a:r>
              <a:rPr lang="en-US" sz="2880" dirty="0">
                <a:solidFill>
                  <a:srgbClr val="84312B"/>
                </a:solidFill>
              </a:rPr>
              <a:t>To foster positive attitude towards refugees;</a:t>
            </a:r>
            <a:endParaRPr dirty="0"/>
          </a:p>
          <a:p>
            <a:pPr marL="451104" lvl="0" indent="-451104" algn="l" rtl="0">
              <a:lnSpc>
                <a:spcPct val="100000"/>
              </a:lnSpc>
              <a:spcBef>
                <a:spcPts val="2300"/>
              </a:spcBef>
              <a:spcAft>
                <a:spcPts val="0"/>
              </a:spcAft>
              <a:buSzPts val="1728"/>
              <a:buChar char="●"/>
            </a:pPr>
            <a:r>
              <a:rPr lang="en-US" sz="2880" dirty="0">
                <a:solidFill>
                  <a:srgbClr val="84312B"/>
                </a:solidFill>
              </a:rPr>
              <a:t>To develop national sense of European unity;</a:t>
            </a:r>
            <a:endParaRPr dirty="0"/>
          </a:p>
          <a:p>
            <a:pPr marL="451104" lvl="0" indent="-451104" algn="l" rtl="0">
              <a:lnSpc>
                <a:spcPct val="100000"/>
              </a:lnSpc>
              <a:spcBef>
                <a:spcPts val="2300"/>
              </a:spcBef>
              <a:spcAft>
                <a:spcPts val="0"/>
              </a:spcAft>
              <a:buSzPts val="1728"/>
              <a:buChar char="●"/>
            </a:pPr>
            <a:r>
              <a:rPr lang="en-US" sz="2880" dirty="0">
                <a:solidFill>
                  <a:srgbClr val="84312B"/>
                </a:solidFill>
              </a:rPr>
              <a:t>To empower and inspire pupils to active citizenship, fostering stronger participation of young people in democratic and civic  life in Europe;</a:t>
            </a:r>
            <a:endParaRPr dirty="0"/>
          </a:p>
          <a:p>
            <a:pPr marL="451104" lvl="0" indent="-451104" algn="l" rtl="0">
              <a:lnSpc>
                <a:spcPct val="100000"/>
              </a:lnSpc>
              <a:spcBef>
                <a:spcPts val="2300"/>
              </a:spcBef>
              <a:spcAft>
                <a:spcPts val="0"/>
              </a:spcAft>
              <a:buSzPts val="1728"/>
              <a:buChar char="●"/>
            </a:pPr>
            <a:r>
              <a:rPr lang="en-US" sz="2880" dirty="0">
                <a:solidFill>
                  <a:srgbClr val="84312B"/>
                </a:solidFill>
              </a:rPr>
              <a:t>To support pupils in acquiring and developing basic skills and essential key competences that contribute to their personal development and growth as individuals.</a:t>
            </a:r>
            <a:endParaRPr dirty="0"/>
          </a:p>
        </p:txBody>
      </p:sp>
      <p:pic>
        <p:nvPicPr>
          <p:cNvPr id="105" name="Google Shape;105;p5" descr="greatstorieswearthFULL.gif"/>
          <p:cNvPicPr preferRelativeResize="0"/>
          <p:nvPr/>
        </p:nvPicPr>
        <p:blipFill rotWithShape="1">
          <a:blip r:embed="rId3">
            <a:alphaModFix/>
          </a:blip>
          <a:srcRect/>
          <a:stretch/>
        </p:blipFill>
        <p:spPr>
          <a:xfrm>
            <a:off x="8749531" y="448020"/>
            <a:ext cx="4472930" cy="1923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p>
            <a:pPr marL="0" lvl="0" indent="0" algn="ctr" rtl="0">
              <a:lnSpc>
                <a:spcPct val="90000"/>
              </a:lnSpc>
              <a:spcBef>
                <a:spcPts val="0"/>
              </a:spcBef>
              <a:spcAft>
                <a:spcPts val="0"/>
              </a:spcAft>
              <a:buClr>
                <a:srgbClr val="84312B"/>
              </a:buClr>
              <a:buSzPts val="3740"/>
              <a:buFont typeface="Palatino"/>
              <a:buNone/>
            </a:pPr>
            <a:r>
              <a:rPr lang="en-US" sz="3740" b="1">
                <a:solidFill>
                  <a:srgbClr val="84312B"/>
                </a:solidFill>
                <a:latin typeface="Palatino"/>
                <a:ea typeface="Palatino"/>
                <a:cs typeface="Palatino"/>
                <a:sym typeface="Palatino"/>
              </a:rPr>
              <a:t>GREAT project partners:</a:t>
            </a:r>
            <a:endParaRPr/>
          </a:p>
          <a:p>
            <a:pPr marL="0" lvl="0" indent="0" algn="ctr" rtl="0">
              <a:lnSpc>
                <a:spcPct val="90000"/>
              </a:lnSpc>
              <a:spcBef>
                <a:spcPts val="1000"/>
              </a:spcBef>
              <a:spcAft>
                <a:spcPts val="0"/>
              </a:spcAft>
              <a:buClr>
                <a:srgbClr val="941751"/>
              </a:buClr>
              <a:buSzPts val="3740"/>
              <a:buFont typeface="Palatino"/>
              <a:buNone/>
            </a:pPr>
            <a:r>
              <a:rPr lang="en-US" sz="3740" b="1">
                <a:solidFill>
                  <a:srgbClr val="941751"/>
                </a:solidFill>
                <a:latin typeface="Palatino"/>
                <a:ea typeface="Palatino"/>
                <a:cs typeface="Palatino"/>
                <a:sym typeface="Palatino"/>
              </a:rPr>
              <a:t>Denmark, Køge</a:t>
            </a:r>
            <a:endParaRPr/>
          </a:p>
          <a:p>
            <a:pPr marL="0" lvl="0" indent="0" algn="ctr" rtl="0">
              <a:lnSpc>
                <a:spcPct val="90000"/>
              </a:lnSpc>
              <a:spcBef>
                <a:spcPts val="1000"/>
              </a:spcBef>
              <a:spcAft>
                <a:spcPts val="0"/>
              </a:spcAft>
              <a:buClr>
                <a:srgbClr val="84312B"/>
              </a:buClr>
              <a:buSzPts val="2380"/>
              <a:buFont typeface="Palatino"/>
              <a:buNone/>
            </a:pPr>
            <a:r>
              <a:rPr lang="en-US" sz="2380" b="1">
                <a:solidFill>
                  <a:srgbClr val="84312B"/>
                </a:solidFill>
                <a:latin typeface="Palatino"/>
                <a:ea typeface="Palatino"/>
                <a:cs typeface="Palatino"/>
                <a:sym typeface="Palatino"/>
              </a:rPr>
              <a:t>coordinating country</a:t>
            </a:r>
            <a:endParaRPr/>
          </a:p>
        </p:txBody>
      </p:sp>
      <p:sp>
        <p:nvSpPr>
          <p:cNvPr id="111" name="Google Shape;111;p6"/>
          <p:cNvSpPr txBox="1">
            <a:spLocks noGrp="1"/>
          </p:cNvSpPr>
          <p:nvPr>
            <p:ph type="body" idx="3"/>
          </p:nvPr>
        </p:nvSpPr>
        <p:spPr>
          <a:xfrm>
            <a:off x="8279704" y="6844652"/>
            <a:ext cx="4241801" cy="2192532"/>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84312B"/>
              </a:buClr>
              <a:buSzPts val="5000"/>
              <a:buFont typeface="Arial"/>
              <a:buNone/>
            </a:pPr>
            <a:r>
              <a:rPr lang="en-US" sz="5000" b="1">
                <a:solidFill>
                  <a:srgbClr val="84312B"/>
                </a:solidFill>
                <a:latin typeface="Bodoni"/>
                <a:ea typeface="Bodoni"/>
                <a:cs typeface="Bodoni"/>
                <a:sym typeface="Bodoni"/>
              </a:rPr>
              <a:t>c</a:t>
            </a:r>
            <a:endParaRPr/>
          </a:p>
        </p:txBody>
      </p:sp>
      <p:pic>
        <p:nvPicPr>
          <p:cNvPr id="112" name="Google Shape;112;p6" descr="Denmark-2.jpg"/>
          <p:cNvPicPr preferRelativeResize="0"/>
          <p:nvPr/>
        </p:nvPicPr>
        <p:blipFill rotWithShape="1">
          <a:blip r:embed="rId3">
            <a:alphaModFix/>
          </a:blip>
          <a:srcRect/>
          <a:stretch/>
        </p:blipFill>
        <p:spPr>
          <a:xfrm>
            <a:off x="1750107" y="40613"/>
            <a:ext cx="9177484" cy="6373762"/>
          </a:xfrm>
          <a:prstGeom prst="rect">
            <a:avLst/>
          </a:prstGeom>
          <a:noFill/>
          <a:ln>
            <a:noFill/>
          </a:ln>
        </p:spPr>
      </p:pic>
      <p:pic>
        <p:nvPicPr>
          <p:cNvPr id="113" name="Google Shape;113;p6" descr="120601489_3245913115523014_6458048272375353978_n.jpg"/>
          <p:cNvPicPr preferRelativeResize="0"/>
          <p:nvPr/>
        </p:nvPicPr>
        <p:blipFill rotWithShape="1">
          <a:blip r:embed="rId4">
            <a:alphaModFix/>
          </a:blip>
          <a:srcRect/>
          <a:stretch/>
        </p:blipFill>
        <p:spPr>
          <a:xfrm>
            <a:off x="9226332" y="6844652"/>
            <a:ext cx="2589808" cy="2132546"/>
          </a:xfrm>
          <a:prstGeom prst="rect">
            <a:avLst/>
          </a:prstGeom>
          <a:noFill/>
          <a:ln>
            <a:noFill/>
          </a:ln>
        </p:spPr>
      </p:pic>
      <p:pic>
        <p:nvPicPr>
          <p:cNvPr id="7" name="Imagine 6" descr="C:\Users\Admin\Downloads\WhatsApp Image 2021-02-09 at 10.46.56.jpeg"/>
          <p:cNvPicPr/>
          <p:nvPr/>
        </p:nvPicPr>
        <p:blipFill>
          <a:blip r:embed="rId5">
            <a:extLst>
              <a:ext uri="{28A0092B-C50C-407E-A947-70E740481C1C}">
                <a14:useLocalDpi xmlns:a14="http://schemas.microsoft.com/office/drawing/2010/main" val="0"/>
              </a:ext>
            </a:extLst>
          </a:blip>
          <a:srcRect/>
          <a:stretch>
            <a:fillRect/>
          </a:stretch>
        </p:blipFill>
        <p:spPr bwMode="auto">
          <a:xfrm>
            <a:off x="10927591" y="412305"/>
            <a:ext cx="2077209" cy="18722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Clr>
                <a:srgbClr val="84312B"/>
              </a:buClr>
              <a:buSzPts val="3500"/>
              <a:buFont typeface="Palatino"/>
              <a:buNone/>
            </a:pPr>
            <a:endParaRPr sz="3500" b="1">
              <a:solidFill>
                <a:srgbClr val="84312B"/>
              </a:solidFill>
              <a:latin typeface="Palatino"/>
              <a:ea typeface="Palatino"/>
              <a:cs typeface="Palatino"/>
              <a:sym typeface="Palatino"/>
            </a:endParaRPr>
          </a:p>
          <a:p>
            <a:pPr marL="0" lvl="0" indent="0" algn="ctr" rtl="0">
              <a:lnSpc>
                <a:spcPct val="100000"/>
              </a:lnSpc>
              <a:spcBef>
                <a:spcPts val="0"/>
              </a:spcBef>
              <a:spcAft>
                <a:spcPts val="0"/>
              </a:spcAft>
              <a:buClr>
                <a:srgbClr val="941751"/>
              </a:buClr>
              <a:buSzPts val="5000"/>
              <a:buFont typeface="Palatino"/>
              <a:buNone/>
            </a:pPr>
            <a:r>
              <a:rPr lang="en-US" sz="5000" b="1">
                <a:solidFill>
                  <a:srgbClr val="941751"/>
                </a:solidFill>
                <a:latin typeface="Palatino"/>
                <a:ea typeface="Palatino"/>
                <a:cs typeface="Palatino"/>
                <a:sym typeface="Palatino"/>
              </a:rPr>
              <a:t>Italy, Olbia</a:t>
            </a:r>
            <a:endParaRPr/>
          </a:p>
        </p:txBody>
      </p:sp>
      <p:sp>
        <p:nvSpPr>
          <p:cNvPr id="120" name="Google Shape;120;p7"/>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84312B"/>
              </a:buClr>
              <a:buSzPts val="3500"/>
              <a:buFont typeface="Arial"/>
              <a:buNone/>
            </a:pPr>
            <a:r>
              <a:rPr lang="en-US" sz="3500" b="1">
                <a:solidFill>
                  <a:srgbClr val="84312B"/>
                </a:solidFill>
              </a:rPr>
              <a:t>c</a:t>
            </a:r>
            <a:endParaRPr/>
          </a:p>
        </p:txBody>
      </p:sp>
      <p:pic>
        <p:nvPicPr>
          <p:cNvPr id="121" name="Google Shape;121;p7" descr="120427767_340162267098282_4699398174915790802_n.jpg"/>
          <p:cNvPicPr preferRelativeResize="0"/>
          <p:nvPr/>
        </p:nvPicPr>
        <p:blipFill rotWithShape="1">
          <a:blip r:embed="rId3">
            <a:alphaModFix/>
          </a:blip>
          <a:srcRect/>
          <a:stretch/>
        </p:blipFill>
        <p:spPr>
          <a:xfrm>
            <a:off x="636693" y="231542"/>
            <a:ext cx="11731414" cy="6166316"/>
          </a:xfrm>
          <a:prstGeom prst="rect">
            <a:avLst/>
          </a:prstGeom>
          <a:noFill/>
          <a:ln>
            <a:noFill/>
          </a:ln>
        </p:spPr>
      </p:pic>
      <p:pic>
        <p:nvPicPr>
          <p:cNvPr id="122" name="Google Shape;122;p7" descr="120446445_3159453967499570_1940206057314531141_n.jpg"/>
          <p:cNvPicPr preferRelativeResize="0"/>
          <p:nvPr/>
        </p:nvPicPr>
        <p:blipFill rotWithShape="1">
          <a:blip r:embed="rId4">
            <a:alphaModFix/>
          </a:blip>
          <a:srcRect/>
          <a:stretch/>
        </p:blipFill>
        <p:spPr>
          <a:xfrm>
            <a:off x="9072283" y="6770189"/>
            <a:ext cx="2658034" cy="2209492"/>
          </a:xfrm>
          <a:prstGeom prst="rect">
            <a:avLst/>
          </a:prstGeom>
          <a:noFill/>
          <a:ln>
            <a:noFill/>
          </a:ln>
        </p:spPr>
      </p:pic>
      <p:pic>
        <p:nvPicPr>
          <p:cNvPr id="123" name="Google Shape;123;p7" descr="italy-flag-small.png"/>
          <p:cNvPicPr preferRelativeResize="0"/>
          <p:nvPr/>
        </p:nvPicPr>
        <p:blipFill rotWithShape="1">
          <a:blip r:embed="rId5">
            <a:alphaModFix/>
          </a:blip>
          <a:srcRect/>
          <a:stretch/>
        </p:blipFill>
        <p:spPr>
          <a:xfrm>
            <a:off x="11097498" y="6819851"/>
            <a:ext cx="626730" cy="418656"/>
          </a:xfrm>
          <a:prstGeom prst="rect">
            <a:avLst/>
          </a:prstGeom>
          <a:noFill/>
          <a:ln>
            <a:noFill/>
          </a:ln>
        </p:spPr>
      </p:pic>
      <p:pic>
        <p:nvPicPr>
          <p:cNvPr id="8" name="Imagine 7" descr="C:\Users\Admin\Downloads\WhatsApp Image 2021-02-09 at 10.46.56.jpeg"/>
          <p:cNvPicPr/>
          <p:nvPr/>
        </p:nvPicPr>
        <p:blipFill>
          <a:blip r:embed="rId6">
            <a:extLst>
              <a:ext uri="{28A0092B-C50C-407E-A947-70E740481C1C}">
                <a14:useLocalDpi xmlns:a14="http://schemas.microsoft.com/office/drawing/2010/main" val="0"/>
              </a:ext>
            </a:extLst>
          </a:blip>
          <a:srcRect/>
          <a:stretch>
            <a:fillRect/>
          </a:stretch>
        </p:blipFill>
        <p:spPr bwMode="auto">
          <a:xfrm>
            <a:off x="10750872" y="163932"/>
            <a:ext cx="2253928" cy="18325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941751"/>
              </a:buClr>
              <a:buSzPts val="5000"/>
              <a:buFont typeface="Palatino"/>
              <a:buNone/>
            </a:pPr>
            <a:r>
              <a:rPr lang="en-US" sz="5000" b="1">
                <a:solidFill>
                  <a:srgbClr val="941751"/>
                </a:solidFill>
                <a:latin typeface="Palatino"/>
                <a:ea typeface="Palatino"/>
                <a:cs typeface="Palatino"/>
                <a:sym typeface="Palatino"/>
              </a:rPr>
              <a:t>Turkey, Eskişehir</a:t>
            </a:r>
            <a:endParaRPr/>
          </a:p>
        </p:txBody>
      </p:sp>
      <p:sp>
        <p:nvSpPr>
          <p:cNvPr id="130" name="Google Shape;130;p8"/>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SzPts val="2400"/>
              <a:buNone/>
            </a:pPr>
            <a:endParaRPr sz="2400"/>
          </a:p>
        </p:txBody>
      </p:sp>
      <p:pic>
        <p:nvPicPr>
          <p:cNvPr id="131" name="Google Shape;131;p8" descr="92126726_2934976176524820_6132476969494773760_n.jpg"/>
          <p:cNvPicPr preferRelativeResize="0"/>
          <p:nvPr/>
        </p:nvPicPr>
        <p:blipFill rotWithShape="1">
          <a:blip r:embed="rId3">
            <a:alphaModFix/>
          </a:blip>
          <a:srcRect/>
          <a:stretch/>
        </p:blipFill>
        <p:spPr>
          <a:xfrm>
            <a:off x="1922948" y="50799"/>
            <a:ext cx="9158904" cy="6527801"/>
          </a:xfrm>
          <a:prstGeom prst="rect">
            <a:avLst/>
          </a:prstGeom>
          <a:noFill/>
          <a:ln>
            <a:noFill/>
          </a:ln>
        </p:spPr>
      </p:pic>
      <p:pic>
        <p:nvPicPr>
          <p:cNvPr id="132" name="Google Shape;132;p8" descr="120331861_369590377550993_2097589888917534773_n.jpg"/>
          <p:cNvPicPr preferRelativeResize="0"/>
          <p:nvPr/>
        </p:nvPicPr>
        <p:blipFill rotWithShape="1">
          <a:blip r:embed="rId4">
            <a:alphaModFix/>
          </a:blip>
          <a:srcRect/>
          <a:stretch/>
        </p:blipFill>
        <p:spPr>
          <a:xfrm>
            <a:off x="8435408" y="6780886"/>
            <a:ext cx="3931785" cy="2211629"/>
          </a:xfrm>
          <a:prstGeom prst="rect">
            <a:avLst/>
          </a:prstGeom>
          <a:noFill/>
          <a:ln>
            <a:noFill/>
          </a:ln>
        </p:spPr>
      </p:pic>
      <p:pic>
        <p:nvPicPr>
          <p:cNvPr id="133" name="Google Shape;133;p8" descr="turkey-flag-small.png"/>
          <p:cNvPicPr preferRelativeResize="0"/>
          <p:nvPr/>
        </p:nvPicPr>
        <p:blipFill rotWithShape="1">
          <a:blip r:embed="rId5">
            <a:alphaModFix/>
          </a:blip>
          <a:srcRect/>
          <a:stretch/>
        </p:blipFill>
        <p:spPr>
          <a:xfrm>
            <a:off x="11504811" y="6793589"/>
            <a:ext cx="860028" cy="572779"/>
          </a:xfrm>
          <a:prstGeom prst="rect">
            <a:avLst/>
          </a:prstGeom>
          <a:noFill/>
          <a:ln>
            <a:noFill/>
          </a:ln>
        </p:spPr>
      </p:pic>
      <p:pic>
        <p:nvPicPr>
          <p:cNvPr id="8" name="Imagine 7" descr="C:\Users\Admin\Downloads\WhatsApp Image 2021-02-09 at 10.46.56.jpeg"/>
          <p:cNvPicPr/>
          <p:nvPr/>
        </p:nvPicPr>
        <p:blipFill>
          <a:blip r:embed="rId6">
            <a:extLst>
              <a:ext uri="{28A0092B-C50C-407E-A947-70E740481C1C}">
                <a14:useLocalDpi xmlns:a14="http://schemas.microsoft.com/office/drawing/2010/main" val="0"/>
              </a:ext>
            </a:extLst>
          </a:blip>
          <a:srcRect/>
          <a:stretch>
            <a:fillRect/>
          </a:stretch>
        </p:blipFill>
        <p:spPr bwMode="auto">
          <a:xfrm>
            <a:off x="11081852" y="0"/>
            <a:ext cx="2045284" cy="22125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941751"/>
              </a:buClr>
              <a:buSzPts val="5000"/>
              <a:buFont typeface="Palatino"/>
              <a:buNone/>
            </a:pPr>
            <a:r>
              <a:rPr lang="en-US" sz="5000" b="1">
                <a:solidFill>
                  <a:srgbClr val="941751"/>
                </a:solidFill>
                <a:latin typeface="Palatino"/>
                <a:ea typeface="Palatino"/>
                <a:cs typeface="Palatino"/>
                <a:sym typeface="Palatino"/>
              </a:rPr>
              <a:t>Portugal, Braga</a:t>
            </a:r>
            <a:endParaRPr/>
          </a:p>
        </p:txBody>
      </p:sp>
      <p:sp>
        <p:nvSpPr>
          <p:cNvPr id="140" name="Google Shape;140;p9"/>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SzPts val="2400"/>
              <a:buNone/>
            </a:pPr>
            <a:endParaRPr sz="2400"/>
          </a:p>
        </p:txBody>
      </p:sp>
      <p:pic>
        <p:nvPicPr>
          <p:cNvPr id="141" name="Google Shape;141;p9" descr="120457003_2496931970606310_6736871995868708617_n.jpg"/>
          <p:cNvPicPr preferRelativeResize="0"/>
          <p:nvPr/>
        </p:nvPicPr>
        <p:blipFill rotWithShape="1">
          <a:blip r:embed="rId3">
            <a:alphaModFix/>
          </a:blip>
          <a:srcRect/>
          <a:stretch/>
        </p:blipFill>
        <p:spPr>
          <a:xfrm>
            <a:off x="2327286" y="189239"/>
            <a:ext cx="8350228" cy="6250922"/>
          </a:xfrm>
          <a:prstGeom prst="rect">
            <a:avLst/>
          </a:prstGeom>
          <a:noFill/>
          <a:ln>
            <a:noFill/>
          </a:ln>
        </p:spPr>
      </p:pic>
      <p:pic>
        <p:nvPicPr>
          <p:cNvPr id="142" name="Google Shape;142;p9" descr="120447771_333225561089295_1062939402778147309_n.jpg"/>
          <p:cNvPicPr preferRelativeResize="0"/>
          <p:nvPr/>
        </p:nvPicPr>
        <p:blipFill rotWithShape="1">
          <a:blip r:embed="rId4">
            <a:alphaModFix/>
          </a:blip>
          <a:srcRect/>
          <a:stretch/>
        </p:blipFill>
        <p:spPr>
          <a:xfrm>
            <a:off x="9349585" y="6722172"/>
            <a:ext cx="2103429" cy="2329056"/>
          </a:xfrm>
          <a:prstGeom prst="rect">
            <a:avLst/>
          </a:prstGeom>
          <a:noFill/>
          <a:ln>
            <a:noFill/>
          </a:ln>
        </p:spPr>
      </p:pic>
      <p:pic>
        <p:nvPicPr>
          <p:cNvPr id="143" name="Google Shape;143;p9" descr="120432235_1016423465471530_5404798565418355204_n.jpg"/>
          <p:cNvPicPr preferRelativeResize="0"/>
          <p:nvPr/>
        </p:nvPicPr>
        <p:blipFill rotWithShape="1">
          <a:blip r:embed="rId5">
            <a:alphaModFix/>
          </a:blip>
          <a:srcRect/>
          <a:stretch/>
        </p:blipFill>
        <p:spPr>
          <a:xfrm>
            <a:off x="10801156" y="6641286"/>
            <a:ext cx="642977" cy="642978"/>
          </a:xfrm>
          <a:prstGeom prst="rect">
            <a:avLst/>
          </a:prstGeom>
          <a:noFill/>
          <a:ln>
            <a:noFill/>
          </a:ln>
        </p:spPr>
      </p:pic>
      <p:pic>
        <p:nvPicPr>
          <p:cNvPr id="8" name="Imagine 7" descr="C:\Users\Admin\Downloads\WhatsApp Image 2021-02-09 at 10.46.56.jpeg"/>
          <p:cNvPicPr/>
          <p:nvPr/>
        </p:nvPicPr>
        <p:blipFill>
          <a:blip r:embed="rId6">
            <a:extLst>
              <a:ext uri="{28A0092B-C50C-407E-A947-70E740481C1C}">
                <a14:useLocalDpi xmlns:a14="http://schemas.microsoft.com/office/drawing/2010/main" val="0"/>
              </a:ext>
            </a:extLst>
          </a:blip>
          <a:srcRect/>
          <a:stretch>
            <a:fillRect/>
          </a:stretch>
        </p:blipFill>
        <p:spPr bwMode="auto">
          <a:xfrm>
            <a:off x="10606856" y="189239"/>
            <a:ext cx="2397944" cy="18072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971</Words>
  <Application>Microsoft Office PowerPoint</Application>
  <PresentationFormat>Particularizare</PresentationFormat>
  <Paragraphs>96</Paragraphs>
  <Slides>22</Slides>
  <Notes>20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22</vt:i4>
      </vt:variant>
    </vt:vector>
  </HeadingPairs>
  <TitlesOfParts>
    <vt:vector size="27" baseType="lpstr">
      <vt:lpstr>Arial</vt:lpstr>
      <vt:lpstr>Helvetica Neue</vt:lpstr>
      <vt:lpstr>Bodoni</vt:lpstr>
      <vt:lpstr>Palatino</vt:lpstr>
      <vt:lpstr>New_Template4</vt:lpstr>
      <vt:lpstr>inte GREAT ing stories</vt:lpstr>
      <vt:lpstr>Proiectul Erasmus + K229 cu titlul ‘’inteGREATing stories’’, KA2 Cooperation for Innovation and Exchange of Good Practices, Key Action 229 School Exchange Partnership. Numărul de referință 2020-1-DK01-K A229-075085. 2020-2023 </vt:lpstr>
      <vt:lpstr>Aims of Erasmus+ projects:</vt:lpstr>
      <vt:lpstr>Strategic Partnership &amp; Exchange Partnership projects in the field of School Education </vt:lpstr>
      <vt:lpstr>Objectives of the project “GREAT”:</vt:lpstr>
      <vt:lpstr>GREAT project partners: Denmark, Køge coordinating country</vt:lpstr>
      <vt:lpstr> Italy, Olbia</vt:lpstr>
      <vt:lpstr>Turkey, Eskişehir</vt:lpstr>
      <vt:lpstr>Portugal, Braga</vt:lpstr>
      <vt:lpstr>Romania, Sântana</vt:lpstr>
      <vt:lpstr>Mobilități și întâlniri de lucru în toate școlile din țările partenere. România, Turcia, Italia, Danemarca și Portugalia</vt:lpstr>
      <vt:lpstr>  Turcia 2 profesori din fiecare țară  România, Portugalia și Italia 6 profesori și 24 de elevi  Danemarca 2 profesori din fiecare țară   </vt:lpstr>
      <vt:lpstr>Learning Teaching Training Activity C1:</vt:lpstr>
      <vt:lpstr>Learning Teaching Training Activity C2:</vt:lpstr>
      <vt:lpstr>Learning Teaching Training Activity C3:</vt:lpstr>
      <vt:lpstr>Learning Teaching Training Activity C4:</vt:lpstr>
      <vt:lpstr>Learning Teaching Training Activity C5:</vt:lpstr>
      <vt:lpstr>In school activities:</vt:lpstr>
      <vt:lpstr>Transnational Project Activities:</vt:lpstr>
      <vt:lpstr>eTwinning Activities:</vt:lpstr>
      <vt:lpstr>Strategic Partnership &amp; Exchange Partnership projects in the field of School Education </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 GREAT ing stories</dc:title>
  <cp:lastModifiedBy>Admin</cp:lastModifiedBy>
  <cp:revision>7</cp:revision>
  <dcterms:modified xsi:type="dcterms:W3CDTF">2021-09-12T16:41:09Z</dcterms:modified>
</cp:coreProperties>
</file>